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0" r:id="rId1"/>
  </p:sldMasterIdLst>
  <p:notesMasterIdLst>
    <p:notesMasterId r:id="rId42"/>
  </p:notesMasterIdLst>
  <p:handoutMasterIdLst>
    <p:handoutMasterId r:id="rId43"/>
  </p:handoutMasterIdLst>
  <p:sldIdLst>
    <p:sldId id="271" r:id="rId2"/>
    <p:sldId id="291" r:id="rId3"/>
    <p:sldId id="295" r:id="rId4"/>
    <p:sldId id="304" r:id="rId5"/>
    <p:sldId id="318" r:id="rId6"/>
    <p:sldId id="319" r:id="rId7"/>
    <p:sldId id="292" r:id="rId8"/>
    <p:sldId id="322" r:id="rId9"/>
    <p:sldId id="297" r:id="rId10"/>
    <p:sldId id="281" r:id="rId11"/>
    <p:sldId id="278" r:id="rId12"/>
    <p:sldId id="283" r:id="rId13"/>
    <p:sldId id="296" r:id="rId14"/>
    <p:sldId id="298" r:id="rId15"/>
    <p:sldId id="299" r:id="rId16"/>
    <p:sldId id="303" r:id="rId17"/>
    <p:sldId id="305" r:id="rId18"/>
    <p:sldId id="321" r:id="rId19"/>
    <p:sldId id="300" r:id="rId20"/>
    <p:sldId id="309" r:id="rId21"/>
    <p:sldId id="320" r:id="rId22"/>
    <p:sldId id="301" r:id="rId23"/>
    <p:sldId id="307" r:id="rId24"/>
    <p:sldId id="302" r:id="rId25"/>
    <p:sldId id="308" r:id="rId26"/>
    <p:sldId id="306" r:id="rId27"/>
    <p:sldId id="317" r:id="rId28"/>
    <p:sldId id="314" r:id="rId29"/>
    <p:sldId id="315" r:id="rId30"/>
    <p:sldId id="294" r:id="rId31"/>
    <p:sldId id="293" r:id="rId32"/>
    <p:sldId id="286" r:id="rId33"/>
    <p:sldId id="261" r:id="rId34"/>
    <p:sldId id="310" r:id="rId35"/>
    <p:sldId id="275" r:id="rId36"/>
    <p:sldId id="262" r:id="rId37"/>
    <p:sldId id="265" r:id="rId38"/>
    <p:sldId id="312" r:id="rId39"/>
    <p:sldId id="311" r:id="rId40"/>
    <p:sldId id="264" r:id="rId41"/>
  </p:sldIdLst>
  <p:sldSz cx="9144000" cy="6858000" type="screen4x3"/>
  <p:notesSz cx="6858000" cy="9144000"/>
  <p:custDataLst>
    <p:tags r:id="rId4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mc="http://schemas.openxmlformats.org/markup-compatibility/2006" xmlns:mv="urn:schemas-microsoft-com:mac:vml"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mc="http://schemas.openxmlformats.org/markup-compatibility/2006" xmlns:mv="urn:schemas-microsoft-com:mac:vml"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emina Madon" initials="TM"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AA4B"/>
    <a:srgbClr val="C085FF"/>
    <a:srgbClr val="6A7A3B"/>
    <a:srgbClr val="07A4C9"/>
    <a:srgbClr val="010000"/>
    <a:srgbClr val="07A1C6"/>
    <a:srgbClr val="0895B6"/>
    <a:srgbClr val="348904"/>
    <a:srgbClr val="38E824"/>
    <a:srgbClr val="DAE9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mc="http://schemas.openxmlformats.org/markup-compatibility/2006" xmlns:mv="urn:schemas-microsoft-com:mac:vml"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06" autoAdjust="0"/>
    <p:restoredTop sz="92193" autoAdjust="0"/>
  </p:normalViewPr>
  <p:slideViewPr>
    <p:cSldViewPr>
      <p:cViewPr>
        <p:scale>
          <a:sx n="75" d="100"/>
          <a:sy n="75" d="100"/>
        </p:scale>
        <p:origin x="-1722" y="-28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p:cViewPr varScale="1">
        <p:scale>
          <a:sx n="57" d="100"/>
          <a:sy n="57" d="100"/>
        </p:scale>
        <p:origin x="2808" y="4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48"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AB70486-4B56-4D49-B656-04CCECB3F611}" type="datetimeFigureOut">
              <a:rPr lang="en-US" smtClean="0"/>
              <a:pPr/>
              <a:t>8/31/2015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B976FD9-14F4-B84F-82EF-D68938EC6E93}" type="slidenum">
              <a:rPr lang="en-US" smtClean="0"/>
              <a:pPr/>
              <a:t>‹#›</a:t>
            </a:fld>
            <a:endParaRPr lang="en-US"/>
          </a:p>
        </p:txBody>
      </p:sp>
    </p:spTree>
    <p:extLst>
      <p:ext uri="{BB962C8B-B14F-4D97-AF65-F5344CB8AC3E}">
        <p14:creationId xmlns:p14="http://schemas.microsoft.com/office/powerpoint/2010/main" val="359462841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gif>
</file>

<file path=ppt/media/image12.png>
</file>

<file path=ppt/media/image14.jpeg>
</file>

<file path=ppt/media/image15.png>
</file>

<file path=ppt/media/image16.png>
</file>

<file path=ppt/media/image17.png>
</file>

<file path=ppt/media/image18.jpeg>
</file>

<file path=ppt/media/image19.jpeg>
</file>

<file path=ppt/media/image2.jpeg>
</file>

<file path=ppt/media/image20.png>
</file>

<file path=ppt/media/image21.jpeg>
</file>

<file path=ppt/media/image22.gif>
</file>

<file path=ppt/media/image23.png>
</file>

<file path=ppt/media/image24.png>
</file>

<file path=ppt/media/image25.png>
</file>

<file path=ppt/media/image26.png>
</file>

<file path=ppt/media/image27.jpeg>
</file>

<file path=ppt/media/image28.jpeg>
</file>

<file path=ppt/media/image29.jpeg>
</file>

<file path=ppt/media/image3.jpeg>
</file>

<file path=ppt/media/image30.jpeg>
</file>

<file path=ppt/media/image31.png>
</file>

<file path=ppt/media/image32.png>
</file>

<file path=ppt/media/image33.png>
</file>

<file path=ppt/media/image34.tiff>
</file>

<file path=ppt/media/image35.png>
</file>

<file path=ppt/media/image36.jpeg>
</file>

<file path=ppt/media/image37.PNG>
</file>

<file path=ppt/media/image38.jpeg>
</file>

<file path=ppt/media/image39.png>
</file>

<file path=ppt/media/image4.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3CEF2FB-9C3B-B640-884C-28D79B43920A}" type="datetimeFigureOut">
              <a:rPr lang="en-US" smtClean="0"/>
              <a:pPr/>
              <a:t>8/31/2015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26BED9C-E8BF-5941-A849-E2DC58696C37}" type="slidenum">
              <a:rPr lang="en-US" smtClean="0"/>
              <a:pPr/>
              <a:t>‹#›</a:t>
            </a:fld>
            <a:endParaRPr lang="en-US"/>
          </a:p>
        </p:txBody>
      </p:sp>
    </p:spTree>
    <p:extLst>
      <p:ext uri="{BB962C8B-B14F-4D97-AF65-F5344CB8AC3E}">
        <p14:creationId xmlns:p14="http://schemas.microsoft.com/office/powerpoint/2010/main" val="177338734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1</a:t>
            </a:fld>
            <a:endParaRPr lang="en-US"/>
          </a:p>
        </p:txBody>
      </p:sp>
    </p:spTree>
    <p:extLst>
      <p:ext uri="{BB962C8B-B14F-4D97-AF65-F5344CB8AC3E}">
        <p14:creationId xmlns:p14="http://schemas.microsoft.com/office/powerpoint/2010/main" val="2945993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b="0" i="0" u="none" strike="noStrike" kern="1200" baseline="0" dirty="0" smtClean="0">
                <a:solidFill>
                  <a:schemeClr val="tx1"/>
                </a:solidFill>
                <a:latin typeface="+mn-lt"/>
                <a:ea typeface="+mn-ea"/>
                <a:cs typeface="+mn-cs"/>
              </a:rPr>
              <a:t>*Also called fishing, researcher degrees of freedom, or data-mining.</a:t>
            </a:r>
          </a:p>
        </p:txBody>
      </p:sp>
      <p:sp>
        <p:nvSpPr>
          <p:cNvPr id="4" name="Slide Number Placeholder 3"/>
          <p:cNvSpPr>
            <a:spLocks noGrp="1"/>
          </p:cNvSpPr>
          <p:nvPr>
            <p:ph type="sldNum" sz="quarter" idx="10"/>
          </p:nvPr>
        </p:nvSpPr>
        <p:spPr/>
        <p:txBody>
          <a:bodyPr/>
          <a:lstStyle/>
          <a:p>
            <a:fld id="{E26BED9C-E8BF-5941-A849-E2DC58696C37}" type="slidenum">
              <a:rPr lang="en-US" smtClean="0"/>
              <a:pPr/>
              <a:t>12</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b="0" i="0" u="none" strike="noStrike" kern="1200" baseline="0" dirty="0" smtClean="0">
                <a:solidFill>
                  <a:schemeClr val="tx1"/>
                </a:solidFill>
                <a:latin typeface="+mn-lt"/>
                <a:ea typeface="+mn-ea"/>
                <a:cs typeface="+mn-cs"/>
              </a:rPr>
              <a:t>*Figure 1 shows a skewed distribution of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(which are used to determine the statistical significance of results) across various publications. There is a non-random increase in reported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just below 0.05 (a value commonly used as a threshold in the social sciences), suggesting researchers are tweaking data to verify hypotheses and increase the likelihood of publication (or else </a:t>
            </a:r>
            <a:r>
              <a:rPr lang="en-US" dirty="0" smtClean="0"/>
              <a:t>journal editors are discriminating against “barely not significant” estimates.)</a:t>
            </a:r>
          </a:p>
          <a:p>
            <a:endParaRPr lang="en-US" dirty="0" smtClean="0"/>
          </a:p>
          <a:p>
            <a:r>
              <a:rPr lang="en-US" dirty="0" smtClean="0"/>
              <a:t>This figure alone does not tell us if it is data mining that leads to the skewed results, or if researchers are honest but journal editor discriminate against “barely not significant” estimates. In fact this</a:t>
            </a:r>
            <a:r>
              <a:rPr lang="en-US" baseline="0" dirty="0" smtClean="0"/>
              <a:t> curve should bend in the opposite direction: there should be more outcomes with </a:t>
            </a:r>
            <a:r>
              <a:rPr lang="en-US" baseline="0" dirty="0" err="1" smtClean="0"/>
              <a:t>p</a:t>
            </a:r>
            <a:r>
              <a:rPr lang="en-US" baseline="0" dirty="0" smtClean="0"/>
              <a:t>-values above 0.05 – or, for a null effect, we should see a uniform distribution (flat line). </a:t>
            </a:r>
            <a:endParaRPr lang="en-US" dirty="0" smtClean="0"/>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Using 50,000 tests published between 2005 and 2011 in the AER, JPE and QJE, we identify a residual in the distribution of tests that cannot be explained by selection. The distribution of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exhibits a camel shape with abundant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above :25, a valley between :25 and :10 and a bump slightly under :05. Missing tests are those which would have been accepted but close to being rejected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between :25 and :10). We show that this pattern corresponds to a shift in the distribution of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between 10% and 20% of marginally rejected tests are misallocated. Our interpretation is that researchers might be tempted to inflate the value of their tests by choosing the specification that provides the highest statistics. </a:t>
            </a:r>
            <a:endParaRPr lang="en-US" dirty="0" smtClean="0"/>
          </a:p>
        </p:txBody>
      </p:sp>
      <p:sp>
        <p:nvSpPr>
          <p:cNvPr id="4" name="Slide Number Placeholder 3"/>
          <p:cNvSpPr>
            <a:spLocks noGrp="1"/>
          </p:cNvSpPr>
          <p:nvPr>
            <p:ph type="sldNum" sz="quarter" idx="10"/>
          </p:nvPr>
        </p:nvSpPr>
        <p:spPr/>
        <p:txBody>
          <a:bodyPr/>
          <a:lstStyle/>
          <a:p>
            <a:fld id="{E26BED9C-E8BF-5941-A849-E2DC58696C37}" type="slidenum">
              <a:rPr lang="en-US" smtClean="0"/>
              <a:pPr/>
              <a:t>13</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US" dirty="0" smtClean="0"/>
          </a:p>
        </p:txBody>
      </p:sp>
      <p:sp>
        <p:nvSpPr>
          <p:cNvPr id="4" name="Slide Number Placeholder 3"/>
          <p:cNvSpPr>
            <a:spLocks noGrp="1"/>
          </p:cNvSpPr>
          <p:nvPr>
            <p:ph type="sldNum" sz="quarter" idx="10"/>
          </p:nvPr>
        </p:nvSpPr>
        <p:spPr/>
        <p:txBody>
          <a:bodyPr/>
          <a:lstStyle/>
          <a:p>
            <a:fld id="{E26BED9C-E8BF-5941-A849-E2DC58696C37}" type="slidenum">
              <a:rPr lang="en-US" smtClean="0"/>
              <a:pPr/>
              <a:t>14</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a:t>
            </a:r>
            <a:r>
              <a:rPr lang="en-US" baseline="0" dirty="0" smtClean="0"/>
              <a:t>Explain the </a:t>
            </a:r>
            <a:r>
              <a:rPr lang="en-US" baseline="0" dirty="0" err="1" smtClean="0"/>
              <a:t>x</a:t>
            </a:r>
            <a:r>
              <a:rPr lang="en-US" baseline="0" dirty="0" smtClean="0"/>
              <a:t> and </a:t>
            </a:r>
            <a:r>
              <a:rPr lang="en-US" baseline="0" dirty="0" err="1" smtClean="0"/>
              <a:t>y</a:t>
            </a:r>
            <a:r>
              <a:rPr lang="en-US" baseline="0" dirty="0" smtClean="0"/>
              <a:t> axes. </a:t>
            </a:r>
            <a:r>
              <a:rPr lang="en-US" dirty="0" smtClean="0"/>
              <a:t>Publication bias in political science. A 3-fold</a:t>
            </a:r>
            <a:r>
              <a:rPr lang="en-US" baseline="0" dirty="0" smtClean="0"/>
              <a:t> jump right at </a:t>
            </a:r>
            <a:r>
              <a:rPr lang="en-US" baseline="0" dirty="0" err="1" smtClean="0"/>
              <a:t>p</a:t>
            </a:r>
            <a:r>
              <a:rPr lang="en-US" baseline="0" dirty="0" smtClean="0"/>
              <a:t>=0.05.</a:t>
            </a:r>
            <a:endParaRPr lang="en-US" dirty="0" smtClean="0"/>
          </a:p>
        </p:txBody>
      </p:sp>
      <p:sp>
        <p:nvSpPr>
          <p:cNvPr id="4" name="Slide Number Placeholder 3"/>
          <p:cNvSpPr>
            <a:spLocks noGrp="1"/>
          </p:cNvSpPr>
          <p:nvPr>
            <p:ph type="sldNum" sz="quarter" idx="10"/>
          </p:nvPr>
        </p:nvSpPr>
        <p:spPr/>
        <p:txBody>
          <a:bodyPr/>
          <a:lstStyle/>
          <a:p>
            <a:fld id="{E26BED9C-E8BF-5941-A849-E2DC58696C37}" type="slidenum">
              <a:rPr lang="en-US" smtClean="0"/>
              <a:pPr/>
              <a:t>15</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US" dirty="0" smtClean="0"/>
          </a:p>
        </p:txBody>
      </p:sp>
      <p:sp>
        <p:nvSpPr>
          <p:cNvPr id="4" name="Slide Number Placeholder 3"/>
          <p:cNvSpPr>
            <a:spLocks noGrp="1"/>
          </p:cNvSpPr>
          <p:nvPr>
            <p:ph type="sldNum" sz="quarter" idx="10"/>
          </p:nvPr>
        </p:nvSpPr>
        <p:spPr/>
        <p:txBody>
          <a:bodyPr/>
          <a:lstStyle/>
          <a:p>
            <a:fld id="{E26BED9C-E8BF-5941-A849-E2DC58696C37}" type="slidenum">
              <a:rPr lang="en-US" smtClean="0"/>
              <a:pPr/>
              <a:t>19</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a:t>
            </a:r>
            <a:r>
              <a:rPr lang="en-US" baseline="0" dirty="0" smtClean="0"/>
              <a:t> Explain the </a:t>
            </a:r>
            <a:r>
              <a:rPr lang="en-US" baseline="0" dirty="0" err="1" smtClean="0"/>
              <a:t>x</a:t>
            </a:r>
            <a:r>
              <a:rPr lang="en-US" baseline="0" dirty="0" smtClean="0"/>
              <a:t> and </a:t>
            </a:r>
            <a:r>
              <a:rPr lang="en-US" baseline="0" dirty="0" err="1" smtClean="0"/>
              <a:t>y</a:t>
            </a:r>
            <a:r>
              <a:rPr lang="en-US" baseline="0" dirty="0" smtClean="0"/>
              <a:t> axes. </a:t>
            </a:r>
            <a:r>
              <a:rPr lang="en-US" dirty="0" smtClean="0"/>
              <a:t>Publication bias in three of the leading general interest journals in economics</a:t>
            </a:r>
            <a:r>
              <a:rPr lang="en-US" baseline="0" dirty="0" smtClean="0"/>
              <a:t> </a:t>
            </a:r>
            <a:r>
              <a:rPr lang="en-US" dirty="0" smtClean="0"/>
              <a:t>This figure alone does not tell us if it is data mining that leads to the skewed results, or if researchers are honest but journal editor discriminate against “barely not significant” estimates.</a:t>
            </a:r>
          </a:p>
          <a:p>
            <a:r>
              <a:rPr lang="en-US" dirty="0" smtClean="0"/>
              <a:t>-- Also mention that these findings of publication bias may only be </a:t>
            </a:r>
            <a:r>
              <a:rPr lang="en-US" b="1" dirty="0" smtClean="0"/>
              <a:t>the tip of the iceberg</a:t>
            </a:r>
            <a:r>
              <a:rPr lang="en-US" dirty="0" smtClean="0"/>
              <a:t>, once you think about all of the studies / results that are never published at all, never</a:t>
            </a:r>
            <a:r>
              <a:rPr lang="en-US" baseline="0" dirty="0" smtClean="0"/>
              <a:t> see the light of day. There is increasing evidence from the medical trial literature, where registration has been around for a while, that lots of registered studies never get published, or get published slower, and these delayed or vanishing studies are much more likely to have null results.</a:t>
            </a:r>
            <a:endParaRPr lang="en-US" dirty="0" smtClean="0"/>
          </a:p>
          <a:p>
            <a:endParaRPr lang="en-US" dirty="0" smtClean="0"/>
          </a:p>
          <a:p>
            <a:r>
              <a:rPr lang="en-US" dirty="0" smtClean="0"/>
              <a:t>-- </a:t>
            </a:r>
            <a:r>
              <a:rPr lang="en-US" sz="1200" b="0" i="0" u="none" strike="noStrike" kern="1200" baseline="0" dirty="0" smtClean="0">
                <a:solidFill>
                  <a:schemeClr val="tx1"/>
                </a:solidFill>
                <a:latin typeface="+mn-lt"/>
                <a:ea typeface="+mn-ea"/>
                <a:cs typeface="+mn-cs"/>
              </a:rPr>
              <a:t>STAR WARS: THE EMPIRICS STRIKE BACK</a:t>
            </a:r>
          </a:p>
          <a:p>
            <a:r>
              <a:rPr lang="en-US" sz="1200" b="0" i="0" u="none" strike="noStrike" kern="1200" baseline="0" dirty="0" smtClean="0">
                <a:solidFill>
                  <a:schemeClr val="tx1"/>
                </a:solidFill>
                <a:latin typeface="+mn-lt"/>
                <a:ea typeface="+mn-ea"/>
                <a:cs typeface="+mn-cs"/>
              </a:rPr>
              <a:t>Abel </a:t>
            </a:r>
            <a:r>
              <a:rPr lang="en-US" sz="1200" b="0" i="0" u="none" strike="noStrike" kern="1200" baseline="0" dirty="0" err="1" smtClean="0">
                <a:solidFill>
                  <a:schemeClr val="tx1"/>
                </a:solidFill>
                <a:latin typeface="+mn-lt"/>
                <a:ea typeface="+mn-ea"/>
                <a:cs typeface="+mn-cs"/>
              </a:rPr>
              <a:t>Brodeury</a:t>
            </a:r>
            <a:r>
              <a:rPr lang="en-US" sz="1200" b="0" i="0" u="none" strike="noStrike" kern="1200" baseline="0" dirty="0" smtClean="0">
                <a:solidFill>
                  <a:schemeClr val="tx1"/>
                </a:solidFill>
                <a:latin typeface="+mn-lt"/>
                <a:ea typeface="+mn-ea"/>
                <a:cs typeface="+mn-cs"/>
              </a:rPr>
              <a:t> Mathias </a:t>
            </a:r>
            <a:r>
              <a:rPr lang="en-US" sz="1200" b="0" i="0" u="none" strike="noStrike" kern="1200" baseline="0" dirty="0" err="1" smtClean="0">
                <a:solidFill>
                  <a:schemeClr val="tx1"/>
                </a:solidFill>
                <a:latin typeface="+mn-lt"/>
                <a:ea typeface="+mn-ea"/>
                <a:cs typeface="+mn-cs"/>
              </a:rPr>
              <a:t>Léz</a:t>
            </a:r>
            <a:r>
              <a:rPr lang="en-US" sz="1200" b="0" i="0" u="none" strike="noStrike" kern="1200" baseline="0" dirty="0" smtClean="0">
                <a:solidFill>
                  <a:schemeClr val="tx1"/>
                </a:solidFill>
                <a:latin typeface="+mn-lt"/>
                <a:ea typeface="+mn-ea"/>
                <a:cs typeface="+mn-cs"/>
              </a:rPr>
              <a:t> Marc </a:t>
            </a:r>
            <a:r>
              <a:rPr lang="en-US" sz="1200" b="0" i="0" u="none" strike="noStrike" kern="1200" baseline="0" dirty="0" err="1" smtClean="0">
                <a:solidFill>
                  <a:schemeClr val="tx1"/>
                </a:solidFill>
                <a:latin typeface="+mn-lt"/>
                <a:ea typeface="+mn-ea"/>
                <a:cs typeface="+mn-cs"/>
              </a:rPr>
              <a:t>Sangnierx</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Yanos</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Zylberberg</a:t>
            </a:r>
            <a:r>
              <a:rPr lang="en-US" sz="1200" b="0" i="0" u="none" strike="noStrike" kern="1200" baseline="0" dirty="0" smtClean="0">
                <a:solidFill>
                  <a:schemeClr val="tx1"/>
                </a:solidFill>
                <a:latin typeface="+mn-lt"/>
                <a:ea typeface="+mn-ea"/>
                <a:cs typeface="+mn-cs"/>
              </a:rPr>
              <a:t>{ June 2012</a:t>
            </a:r>
          </a:p>
          <a:p>
            <a:r>
              <a:rPr lang="en-US" sz="1200" b="0" i="0" u="none" strike="noStrike" kern="1200" baseline="0" dirty="0" smtClean="0">
                <a:solidFill>
                  <a:schemeClr val="tx1"/>
                </a:solidFill>
                <a:latin typeface="+mn-lt"/>
                <a:ea typeface="+mn-ea"/>
                <a:cs typeface="+mn-cs"/>
              </a:rPr>
              <a:t>Abstract: Journals favor rejections of the null hypothesis. This selection upon results may distort the behavior of researchers. Using 50,000 tests published between 2005 and 2011 in the AER, JPE and QJE, we identify a residual in the distribution of tests that cannot be explained by selection. The distribution of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exhibits a camel shape with abundant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above :25, a valley between :25 and :10 and a bump slightly under :05. Missing tests are those which would have been accepted but close to being rejected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between :25 and :10). We show that this pattern corresponds to a shift in the distribution of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between 10% and 20% of marginally rejected tests</a:t>
            </a:r>
          </a:p>
          <a:p>
            <a:r>
              <a:rPr lang="en-US" sz="1200" b="0" i="0" u="none" strike="noStrike" kern="1200" baseline="0" dirty="0" smtClean="0">
                <a:solidFill>
                  <a:schemeClr val="tx1"/>
                </a:solidFill>
                <a:latin typeface="+mn-lt"/>
                <a:ea typeface="+mn-ea"/>
                <a:cs typeface="+mn-cs"/>
              </a:rPr>
              <a:t>are misallocated. Our interpretation is that researchers might be tempted to inflate the value of their tests by choosing the specification that provides the</a:t>
            </a:r>
          </a:p>
          <a:p>
            <a:r>
              <a:rPr lang="en-US" sz="1200" b="0" i="0" u="none" strike="noStrike" kern="1200" baseline="0" dirty="0" smtClean="0">
                <a:solidFill>
                  <a:schemeClr val="tx1"/>
                </a:solidFill>
                <a:latin typeface="+mn-lt"/>
                <a:ea typeface="+mn-ea"/>
                <a:cs typeface="+mn-cs"/>
              </a:rPr>
              <a:t>highest statistics. Note that Inflation is larger in articles where stars are used in order to highlight statistical significance and lower in articles with theoretical models.</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E26BED9C-E8BF-5941-A849-E2DC58696C37}" type="slidenum">
              <a:rPr lang="en-US" smtClean="0"/>
              <a:pPr/>
              <a:t>22</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a:t>
            </a:r>
            <a:r>
              <a:rPr lang="en-US" baseline="0" dirty="0" smtClean="0"/>
              <a:t> Explain the </a:t>
            </a:r>
            <a:r>
              <a:rPr lang="en-US" baseline="0" dirty="0" err="1" smtClean="0"/>
              <a:t>x</a:t>
            </a:r>
            <a:r>
              <a:rPr lang="en-US" baseline="0" dirty="0" smtClean="0"/>
              <a:t> and </a:t>
            </a:r>
            <a:r>
              <a:rPr lang="en-US" baseline="0" dirty="0" err="1" smtClean="0"/>
              <a:t>y</a:t>
            </a:r>
            <a:r>
              <a:rPr lang="en-US" baseline="0" dirty="0" smtClean="0"/>
              <a:t> axes. </a:t>
            </a:r>
            <a:r>
              <a:rPr lang="en-US" dirty="0" smtClean="0"/>
              <a:t>Publication bias in three of the leading general interest journals in economics</a:t>
            </a:r>
            <a:r>
              <a:rPr lang="en-US" baseline="0" dirty="0" smtClean="0"/>
              <a:t> </a:t>
            </a:r>
            <a:r>
              <a:rPr lang="en-US" dirty="0" smtClean="0"/>
              <a:t>This figure alone does not tell us if it is data mining that leads to the skewed results, or if researchers are honest but journal editor discriminate against “barely not significant” estimates.</a:t>
            </a:r>
          </a:p>
          <a:p>
            <a:r>
              <a:rPr lang="en-US" dirty="0" smtClean="0"/>
              <a:t>-- Also mention that these findings of publication bias may only be </a:t>
            </a:r>
            <a:r>
              <a:rPr lang="en-US" b="1" dirty="0" smtClean="0"/>
              <a:t>the tip of the iceberg</a:t>
            </a:r>
            <a:r>
              <a:rPr lang="en-US" dirty="0" smtClean="0"/>
              <a:t>, once you think about all of the studies / results that are never published at all, never</a:t>
            </a:r>
            <a:r>
              <a:rPr lang="en-US" baseline="0" dirty="0" smtClean="0"/>
              <a:t> see the light of day. There is increasing evidence from the medical trial literature, where registration has been around for a while, that lots of registered studies never get published, or get published slower, and these delayed or vanishing studies are much more likely to have null results.</a:t>
            </a:r>
            <a:endParaRPr lang="en-US" dirty="0" smtClean="0"/>
          </a:p>
          <a:p>
            <a:endParaRPr lang="en-US" dirty="0" smtClean="0"/>
          </a:p>
          <a:p>
            <a:r>
              <a:rPr lang="en-US" dirty="0" smtClean="0"/>
              <a:t>-- </a:t>
            </a:r>
            <a:r>
              <a:rPr lang="en-US" sz="1200" b="0" i="0" u="none" strike="noStrike" kern="1200" baseline="0" dirty="0" smtClean="0">
                <a:solidFill>
                  <a:schemeClr val="tx1"/>
                </a:solidFill>
                <a:latin typeface="+mn-lt"/>
                <a:ea typeface="+mn-ea"/>
                <a:cs typeface="+mn-cs"/>
              </a:rPr>
              <a:t>STAR WARS: THE EMPIRICS STRIKE BACK</a:t>
            </a:r>
          </a:p>
          <a:p>
            <a:r>
              <a:rPr lang="en-US" sz="1200" b="0" i="0" u="none" strike="noStrike" kern="1200" baseline="0" dirty="0" smtClean="0">
                <a:solidFill>
                  <a:schemeClr val="tx1"/>
                </a:solidFill>
                <a:latin typeface="+mn-lt"/>
                <a:ea typeface="+mn-ea"/>
                <a:cs typeface="+mn-cs"/>
              </a:rPr>
              <a:t>Abel </a:t>
            </a:r>
            <a:r>
              <a:rPr lang="en-US" sz="1200" b="0" i="0" u="none" strike="noStrike" kern="1200" baseline="0" dirty="0" err="1" smtClean="0">
                <a:solidFill>
                  <a:schemeClr val="tx1"/>
                </a:solidFill>
                <a:latin typeface="+mn-lt"/>
                <a:ea typeface="+mn-ea"/>
                <a:cs typeface="+mn-cs"/>
              </a:rPr>
              <a:t>Brodeury</a:t>
            </a:r>
            <a:r>
              <a:rPr lang="en-US" sz="1200" b="0" i="0" u="none" strike="noStrike" kern="1200" baseline="0" dirty="0" smtClean="0">
                <a:solidFill>
                  <a:schemeClr val="tx1"/>
                </a:solidFill>
                <a:latin typeface="+mn-lt"/>
                <a:ea typeface="+mn-ea"/>
                <a:cs typeface="+mn-cs"/>
              </a:rPr>
              <a:t> Mathias </a:t>
            </a:r>
            <a:r>
              <a:rPr lang="en-US" sz="1200" b="0" i="0" u="none" strike="noStrike" kern="1200" baseline="0" dirty="0" err="1" smtClean="0">
                <a:solidFill>
                  <a:schemeClr val="tx1"/>
                </a:solidFill>
                <a:latin typeface="+mn-lt"/>
                <a:ea typeface="+mn-ea"/>
                <a:cs typeface="+mn-cs"/>
              </a:rPr>
              <a:t>Léz</a:t>
            </a:r>
            <a:r>
              <a:rPr lang="en-US" sz="1200" b="0" i="0" u="none" strike="noStrike" kern="1200" baseline="0" dirty="0" smtClean="0">
                <a:solidFill>
                  <a:schemeClr val="tx1"/>
                </a:solidFill>
                <a:latin typeface="+mn-lt"/>
                <a:ea typeface="+mn-ea"/>
                <a:cs typeface="+mn-cs"/>
              </a:rPr>
              <a:t> Marc </a:t>
            </a:r>
            <a:r>
              <a:rPr lang="en-US" sz="1200" b="0" i="0" u="none" strike="noStrike" kern="1200" baseline="0" dirty="0" err="1" smtClean="0">
                <a:solidFill>
                  <a:schemeClr val="tx1"/>
                </a:solidFill>
                <a:latin typeface="+mn-lt"/>
                <a:ea typeface="+mn-ea"/>
                <a:cs typeface="+mn-cs"/>
              </a:rPr>
              <a:t>Sangnierx</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Yanos</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Zylberberg</a:t>
            </a:r>
            <a:r>
              <a:rPr lang="en-US" sz="1200" b="0" i="0" u="none" strike="noStrike" kern="1200" baseline="0" dirty="0" smtClean="0">
                <a:solidFill>
                  <a:schemeClr val="tx1"/>
                </a:solidFill>
                <a:latin typeface="+mn-lt"/>
                <a:ea typeface="+mn-ea"/>
                <a:cs typeface="+mn-cs"/>
              </a:rPr>
              <a:t>{ June 2012</a:t>
            </a:r>
          </a:p>
          <a:p>
            <a:r>
              <a:rPr lang="en-US" sz="1200" b="0" i="0" u="none" strike="noStrike" kern="1200" baseline="0" dirty="0" smtClean="0">
                <a:solidFill>
                  <a:schemeClr val="tx1"/>
                </a:solidFill>
                <a:latin typeface="+mn-lt"/>
                <a:ea typeface="+mn-ea"/>
                <a:cs typeface="+mn-cs"/>
              </a:rPr>
              <a:t>Abstract: Journals favor rejections of the null hypothesis. This selection upon results may distort the behavior of researchers. Using 50,000 tests published between 2005 and 2011 in the AER, JPE and QJE, we identify a residual in the distribution of tests that cannot be explained by selection. The distribution of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exhibits a camel shape with abundant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above :25, a valley between :25 and :10 and a bump slightly under :05. Missing tests are those which would have been accepted but close to being rejected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between :25 and :10). We show that this pattern corresponds to a shift in the distribution of </a:t>
            </a:r>
            <a:r>
              <a:rPr lang="en-US" sz="1200" b="0" i="0" u="none" strike="noStrike" kern="1200" baseline="0" dirty="0" err="1" smtClean="0">
                <a:solidFill>
                  <a:schemeClr val="tx1"/>
                </a:solidFill>
                <a:latin typeface="+mn-lt"/>
                <a:ea typeface="+mn-ea"/>
                <a:cs typeface="+mn-cs"/>
              </a:rPr>
              <a:t>p</a:t>
            </a:r>
            <a:r>
              <a:rPr lang="en-US" sz="1200" b="0" i="0" u="none" strike="noStrike" kern="1200" baseline="0" dirty="0" smtClean="0">
                <a:solidFill>
                  <a:schemeClr val="tx1"/>
                </a:solidFill>
                <a:latin typeface="+mn-lt"/>
                <a:ea typeface="+mn-ea"/>
                <a:cs typeface="+mn-cs"/>
              </a:rPr>
              <a:t>-values: between 10% and 20% of marginally rejected tests</a:t>
            </a:r>
          </a:p>
          <a:p>
            <a:r>
              <a:rPr lang="en-US" sz="1200" b="0" i="0" u="none" strike="noStrike" kern="1200" baseline="0" dirty="0" smtClean="0">
                <a:solidFill>
                  <a:schemeClr val="tx1"/>
                </a:solidFill>
                <a:latin typeface="+mn-lt"/>
                <a:ea typeface="+mn-ea"/>
                <a:cs typeface="+mn-cs"/>
              </a:rPr>
              <a:t>are misallocated. Our interpretation is that researchers might be tempted to inflate the value of their tests by choosing the specification that provides the</a:t>
            </a:r>
          </a:p>
          <a:p>
            <a:r>
              <a:rPr lang="en-US" sz="1200" b="0" i="0" u="none" strike="noStrike" kern="1200" baseline="0" dirty="0" smtClean="0">
                <a:solidFill>
                  <a:schemeClr val="tx1"/>
                </a:solidFill>
                <a:latin typeface="+mn-lt"/>
                <a:ea typeface="+mn-ea"/>
                <a:cs typeface="+mn-cs"/>
              </a:rPr>
              <a:t>highest statistics. Note that Inflation is larger in articles where stars are used in order to highlight statistical significance and lower in articles with theoretical models.</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E26BED9C-E8BF-5941-A849-E2DC58696C37}" type="slidenum">
              <a:rPr lang="en-US" smtClean="0"/>
              <a:pPr/>
              <a:t>23</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US" dirty="0" smtClean="0"/>
          </a:p>
        </p:txBody>
      </p:sp>
      <p:sp>
        <p:nvSpPr>
          <p:cNvPr id="4" name="Slide Number Placeholder 3"/>
          <p:cNvSpPr>
            <a:spLocks noGrp="1"/>
          </p:cNvSpPr>
          <p:nvPr>
            <p:ph type="sldNum" sz="quarter" idx="10"/>
          </p:nvPr>
        </p:nvSpPr>
        <p:spPr/>
        <p:txBody>
          <a:bodyPr/>
          <a:lstStyle/>
          <a:p>
            <a:fld id="{E26BED9C-E8BF-5941-A849-E2DC58696C37}" type="slidenum">
              <a:rPr lang="en-US" smtClean="0"/>
              <a:pPr/>
              <a:t>24</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US" dirty="0" smtClean="0"/>
          </a:p>
        </p:txBody>
      </p:sp>
      <p:sp>
        <p:nvSpPr>
          <p:cNvPr id="4" name="Slide Number Placeholder 3"/>
          <p:cNvSpPr>
            <a:spLocks noGrp="1"/>
          </p:cNvSpPr>
          <p:nvPr>
            <p:ph type="sldNum" sz="quarter" idx="10"/>
          </p:nvPr>
        </p:nvSpPr>
        <p:spPr/>
        <p:txBody>
          <a:bodyPr/>
          <a:lstStyle/>
          <a:p>
            <a:fld id="{E26BED9C-E8BF-5941-A849-E2DC58696C37}" type="slidenum">
              <a:rPr lang="en-US" smtClean="0"/>
              <a:pPr/>
              <a:t>25</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US" dirty="0" smtClean="0"/>
          </a:p>
        </p:txBody>
      </p:sp>
      <p:sp>
        <p:nvSpPr>
          <p:cNvPr id="4" name="Slide Number Placeholder 3"/>
          <p:cNvSpPr>
            <a:spLocks noGrp="1"/>
          </p:cNvSpPr>
          <p:nvPr>
            <p:ph type="sldNum" sz="quarter" idx="10"/>
          </p:nvPr>
        </p:nvSpPr>
        <p:spPr/>
        <p:txBody>
          <a:bodyPr/>
          <a:lstStyle/>
          <a:p>
            <a:fld id="{E26BED9C-E8BF-5941-A849-E2DC58696C37}" type="slidenum">
              <a:rPr lang="en-US" smtClean="0"/>
              <a:pPr/>
              <a:t>26</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2</a:t>
            </a:fld>
            <a:endParaRPr lang="en-US"/>
          </a:p>
        </p:txBody>
      </p:sp>
    </p:spTree>
    <p:extLst>
      <p:ext uri="{BB962C8B-B14F-4D97-AF65-F5344CB8AC3E}">
        <p14:creationId xmlns:p14="http://schemas.microsoft.com/office/powerpoint/2010/main" val="22329813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US" dirty="0" smtClean="0"/>
          </a:p>
        </p:txBody>
      </p:sp>
      <p:sp>
        <p:nvSpPr>
          <p:cNvPr id="4" name="Slide Number Placeholder 3"/>
          <p:cNvSpPr>
            <a:spLocks noGrp="1"/>
          </p:cNvSpPr>
          <p:nvPr>
            <p:ph type="sldNum" sz="quarter" idx="10"/>
          </p:nvPr>
        </p:nvSpPr>
        <p:spPr/>
        <p:txBody>
          <a:bodyPr/>
          <a:lstStyle/>
          <a:p>
            <a:fld id="{E26BED9C-E8BF-5941-A849-E2DC58696C37}" type="slidenum">
              <a:rPr lang="en-US" smtClean="0"/>
              <a:pPr/>
              <a:t>27</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b="0" i="0" u="none" strike="noStrike" kern="1200" baseline="0" dirty="0" smtClean="0">
                <a:solidFill>
                  <a:schemeClr val="tx1"/>
                </a:solidFill>
                <a:latin typeface="+mn-lt"/>
                <a:ea typeface="+mn-ea"/>
                <a:cs typeface="+mn-cs"/>
              </a:rPr>
              <a:t>(1) Post your code and your data in a trusted public repository.</a:t>
            </a:r>
          </a:p>
          <a:p>
            <a:r>
              <a:rPr lang="en-US" sz="1200" b="0" i="0" u="none" strike="noStrike" kern="1200" baseline="0" dirty="0" smtClean="0">
                <a:solidFill>
                  <a:schemeClr val="tx1"/>
                </a:solidFill>
                <a:latin typeface="+mn-lt"/>
                <a:ea typeface="+mn-ea"/>
                <a:cs typeface="+mn-cs"/>
              </a:rPr>
              <a:t>*Find the appropriate repository:</a:t>
            </a:r>
          </a:p>
          <a:p>
            <a:r>
              <a:rPr lang="en-US" sz="1200" b="0" i="0" u="none" strike="noStrike" kern="1200" baseline="0" dirty="0" smtClean="0">
                <a:solidFill>
                  <a:schemeClr val="tx1"/>
                </a:solidFill>
                <a:latin typeface="+mn-lt"/>
                <a:ea typeface="+mn-ea"/>
                <a:cs typeface="+mn-cs"/>
              </a:rPr>
              <a:t>http://www.re3data.org/</a:t>
            </a:r>
          </a:p>
          <a:p>
            <a:r>
              <a:rPr lang="en-US" sz="1200" b="0" i="0" u="none" strike="noStrike" kern="1200" baseline="0" dirty="0" smtClean="0">
                <a:solidFill>
                  <a:schemeClr val="tx1"/>
                </a:solidFill>
                <a:latin typeface="+mn-lt"/>
                <a:ea typeface="+mn-ea"/>
                <a:cs typeface="+mn-cs"/>
              </a:rPr>
              <a:t>*Repositories will last longer than your own website.</a:t>
            </a:r>
          </a:p>
          <a:p>
            <a:r>
              <a:rPr lang="en-US" sz="1200" b="0" i="0" u="none" strike="noStrike" kern="1200" baseline="0" dirty="0" smtClean="0">
                <a:solidFill>
                  <a:schemeClr val="tx1"/>
                </a:solidFill>
                <a:latin typeface="+mn-lt"/>
                <a:ea typeface="+mn-ea"/>
                <a:cs typeface="+mn-cs"/>
              </a:rPr>
              <a:t>*Repositories are more easily searchable by other researchers.</a:t>
            </a:r>
          </a:p>
          <a:p>
            <a:r>
              <a:rPr lang="en-US" sz="1200" b="0" i="0" u="none" strike="noStrike" kern="1200" baseline="0" dirty="0" smtClean="0">
                <a:solidFill>
                  <a:schemeClr val="tx1"/>
                </a:solidFill>
                <a:latin typeface="+mn-lt"/>
                <a:ea typeface="+mn-ea"/>
                <a:cs typeface="+mn-cs"/>
              </a:rPr>
              <a:t>*Repositories will store your data in a non-proprietary format that won’t become obsolete.</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(2) Literate programming: write and command your code in a way that can be understood by humans, not only machines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(3) CONSORT for medical trials, not really in social science – but some good resources are being developed.</a:t>
            </a:r>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32</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33</a:t>
            </a:fld>
            <a:endParaRPr lang="en-US"/>
          </a:p>
        </p:txBody>
      </p:sp>
    </p:spTree>
    <p:extLst>
      <p:ext uri="{BB962C8B-B14F-4D97-AF65-F5344CB8AC3E}">
        <p14:creationId xmlns:p14="http://schemas.microsoft.com/office/powerpoint/2010/main" val="22329813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Social Media</a:t>
            </a:r>
          </a:p>
          <a:p>
            <a:r>
              <a:rPr lang="en-US" dirty="0" smtClean="0"/>
              <a:t>*blog</a:t>
            </a:r>
          </a:p>
          <a:p>
            <a:r>
              <a:rPr lang="en-US" dirty="0" smtClean="0"/>
              <a:t>*twitter</a:t>
            </a:r>
          </a:p>
          <a:p>
            <a:endParaRPr lang="en-US" dirty="0" smtClean="0"/>
          </a:p>
          <a:p>
            <a:r>
              <a:rPr lang="en-US" dirty="0" smtClean="0"/>
              <a:t>Publications</a:t>
            </a:r>
          </a:p>
          <a:p>
            <a:r>
              <a:rPr lang="en-US" dirty="0" smtClean="0"/>
              <a:t>*Science article</a:t>
            </a:r>
          </a:p>
          <a:p>
            <a:r>
              <a:rPr lang="en-US" dirty="0" smtClean="0"/>
              <a:t>*manual of best practices</a:t>
            </a:r>
          </a:p>
          <a:p>
            <a:endParaRPr lang="en-US" dirty="0" smtClean="0"/>
          </a:p>
          <a:p>
            <a:r>
              <a:rPr lang="en-US" dirty="0" smtClean="0"/>
              <a:t>Sessions at conferences</a:t>
            </a:r>
          </a:p>
          <a:p>
            <a:r>
              <a:rPr lang="en-US" dirty="0" smtClean="0"/>
              <a:t>*AEA, APSA (booth this </a:t>
            </a:r>
            <a:r>
              <a:rPr lang="en-US" dirty="0" err="1" smtClean="0"/>
              <a:t>september</a:t>
            </a:r>
            <a:r>
              <a:rPr lang="en-US" baseline="0" dirty="0" smtClean="0"/>
              <a:t> in SF), CGD</a:t>
            </a:r>
            <a:endParaRPr lang="en-US" dirty="0" smtClean="0"/>
          </a:p>
          <a:p>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35</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Tools development</a:t>
            </a:r>
          </a:p>
          <a:p>
            <a:r>
              <a:rPr lang="en-US" dirty="0" smtClean="0"/>
              <a:t>*Work closely with data scientists (including in Silicon Valley)</a:t>
            </a:r>
          </a:p>
          <a:p>
            <a:endParaRPr lang="en-US" dirty="0" smtClean="0"/>
          </a:p>
          <a:p>
            <a:r>
              <a:rPr lang="en-US" dirty="0" smtClean="0"/>
              <a:t>Coursework development</a:t>
            </a:r>
          </a:p>
          <a:p>
            <a:r>
              <a:rPr lang="en-US" dirty="0" smtClean="0"/>
              <a:t>*Workshops</a:t>
            </a:r>
            <a:r>
              <a:rPr lang="en-US" baseline="0" dirty="0" smtClean="0"/>
              <a:t> on transparency: 1h, half-day, full-day, one week, one semester (Ted’s class)</a:t>
            </a:r>
            <a:br>
              <a:rPr lang="en-US" baseline="0" dirty="0" smtClean="0"/>
            </a:br>
            <a:r>
              <a:rPr lang="en-US" baseline="0" dirty="0" smtClean="0"/>
              <a:t>*MOOC</a:t>
            </a:r>
          </a:p>
          <a:p>
            <a:r>
              <a:rPr lang="en-US" baseline="0" dirty="0" smtClean="0"/>
              <a:t>*Eventually, we think these topics should become full part of the actual teaching of social science</a:t>
            </a:r>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36</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t>
            </a:r>
            <a:r>
              <a:rPr lang="en-US" sz="1200" b="0" i="0" u="none" strike="noStrike" kern="1200" baseline="0" dirty="0" err="1" smtClean="0">
                <a:solidFill>
                  <a:schemeClr val="tx1"/>
                </a:solidFill>
                <a:latin typeface="+mn-lt"/>
                <a:ea typeface="+mn-ea"/>
                <a:cs typeface="+mn-cs"/>
              </a:rPr>
              <a:t>SumInst</a:t>
            </a:r>
            <a:r>
              <a:rPr lang="en-US" sz="1200" b="0" i="0" u="none" strike="noStrike" kern="1200" baseline="0" dirty="0" smtClean="0">
                <a:solidFill>
                  <a:schemeClr val="tx1"/>
                </a:solidFill>
                <a:latin typeface="+mn-lt"/>
                <a:ea typeface="+mn-ea"/>
                <a:cs typeface="+mn-cs"/>
              </a:rPr>
              <a:t> 2014: A total of 32 participants were selected from 57 applications, representing a total of 13 academic institutions in the US, six overseas, and four research non-profits. </a:t>
            </a:r>
          </a:p>
          <a:p>
            <a:r>
              <a:rPr lang="en-US" sz="1200" b="0" i="0" u="none" strike="noStrike" kern="1200" baseline="0" dirty="0" smtClean="0">
                <a:solidFill>
                  <a:schemeClr val="tx1"/>
                </a:solidFill>
                <a:latin typeface="+mn-lt"/>
                <a:ea typeface="+mn-ea"/>
                <a:cs typeface="+mn-cs"/>
              </a:rPr>
              <a:t>*This year: over 80 applications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*COS: Help-desk</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37</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E26BED9C-E8BF-5941-A849-E2DC58696C37}" type="slidenum">
              <a:rPr lang="en-US" smtClean="0"/>
              <a:pPr/>
              <a:t>40</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5</a:t>
            </a:fld>
            <a:endParaRPr lang="en-US"/>
          </a:p>
        </p:txBody>
      </p:sp>
    </p:spTree>
    <p:extLst>
      <p:ext uri="{BB962C8B-B14F-4D97-AF65-F5344CB8AC3E}">
        <p14:creationId xmlns:p14="http://schemas.microsoft.com/office/powerpoint/2010/main" val="22329813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6</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US" sz="1200" b="0" i="0" u="none" strike="noStrike"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E26BED9C-E8BF-5941-A849-E2DC58696C37}" type="slidenum">
              <a:rPr lang="en-US" smtClean="0"/>
              <a:pPr/>
              <a:t>8</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US" sz="1200" b="0" i="0" u="none" strike="noStrike"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E26BED9C-E8BF-5941-A849-E2DC58696C37}" type="slidenum">
              <a:rPr lang="en-US" smtClean="0"/>
              <a:pPr/>
              <a:t>9</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This is a study</a:t>
            </a:r>
            <a:r>
              <a:rPr lang="en-US" baseline="0" dirty="0" smtClean="0"/>
              <a:t> of researchers who received grants to work with a large, nationally representative data set. Here, the paper authors went back and surveyed all grantees. </a:t>
            </a:r>
            <a:r>
              <a:rPr lang="en-US" dirty="0" smtClean="0"/>
              <a:t>“Strong” results were 40pp more likely to be published, and</a:t>
            </a:r>
            <a:r>
              <a:rPr lang="en-US" baseline="0" dirty="0" smtClean="0"/>
              <a:t> </a:t>
            </a:r>
            <a:r>
              <a:rPr lang="en-US" dirty="0" smtClean="0"/>
              <a:t>60pp more likely to be written up. The file drawer</a:t>
            </a:r>
            <a:r>
              <a:rPr lang="en-US" baseline="0" dirty="0" smtClean="0"/>
              <a:t> </a:t>
            </a:r>
            <a:r>
              <a:rPr lang="en-US" dirty="0" smtClean="0"/>
              <a:t>problem is large. (Franco, Malhotra, </a:t>
            </a:r>
            <a:r>
              <a:rPr lang="en-US" dirty="0" err="1" smtClean="0"/>
              <a:t>Simonovits</a:t>
            </a:r>
            <a:r>
              <a:rPr lang="en-US" dirty="0" smtClean="0"/>
              <a:t> 2014)</a:t>
            </a:r>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10</a:t>
            </a:fld>
            <a:endParaRPr lang="en-US"/>
          </a:p>
        </p:txBody>
      </p:sp>
    </p:spTree>
    <p:extLst>
      <p:ext uri="{BB962C8B-B14F-4D97-AF65-F5344CB8AC3E}">
        <p14:creationId xmlns:p14="http://schemas.microsoft.com/office/powerpoint/2010/main" val="4137315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b="0" i="0" u="none" strike="noStrike" kern="1200" baseline="0" dirty="0" smtClean="0">
                <a:solidFill>
                  <a:schemeClr val="tx1"/>
                </a:solidFill>
                <a:latin typeface="+mn-lt"/>
                <a:ea typeface="+mn-ea"/>
                <a:cs typeface="+mn-cs"/>
              </a:rPr>
              <a:t>Publication rates of studies related to FDA-approved antidepressants. (See also Ioannidis [2008].) Nearly all trials with positive outcomes are published, a majority of negative-outcome studies were unpublished – all at four years after the study was completed.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Solution: clinicaltrials.gov</a:t>
            </a:r>
          </a:p>
          <a:p>
            <a:r>
              <a:rPr lang="en-US" sz="1200" b="0" i="0" u="none" strike="noStrike" kern="1200" baseline="0" dirty="0" smtClean="0">
                <a:solidFill>
                  <a:schemeClr val="tx1"/>
                </a:solidFill>
                <a:latin typeface="+mn-lt"/>
                <a:ea typeface="+mn-ea"/>
                <a:cs typeface="+mn-cs"/>
              </a:rPr>
              <a:t>*Publicly state all research you will do, what hypotheses you will test, prospectively.</a:t>
            </a:r>
          </a:p>
          <a:p>
            <a:r>
              <a:rPr lang="en-US" sz="1200" b="0" i="0" u="none" strike="noStrike" kern="1200" baseline="0" dirty="0" smtClean="0">
                <a:solidFill>
                  <a:schemeClr val="tx1"/>
                </a:solidFill>
                <a:latin typeface="+mn-lt"/>
                <a:ea typeface="+mn-ea"/>
                <a:cs typeface="+mn-cs"/>
              </a:rPr>
              <a:t>*Near universal adoption in medical RCTs. Numerous journals won’t publish if it’s not registered.</a:t>
            </a:r>
          </a:p>
          <a:p>
            <a:r>
              <a:rPr lang="en-US" sz="1200" b="0" i="0" u="none" strike="noStrike" kern="1200" baseline="0" dirty="0" smtClean="0">
                <a:solidFill>
                  <a:schemeClr val="tx1"/>
                </a:solidFill>
                <a:latin typeface="+mn-lt"/>
                <a:ea typeface="+mn-ea"/>
                <a:cs typeface="+mn-cs"/>
              </a:rPr>
              <a:t>*Even better if registry requires outcomes from after study. Currently limited, but NIH is moving on this.</a:t>
            </a:r>
            <a:endParaRPr lang="en-US" dirty="0"/>
          </a:p>
        </p:txBody>
      </p:sp>
      <p:sp>
        <p:nvSpPr>
          <p:cNvPr id="4" name="Slide Number Placeholder 3"/>
          <p:cNvSpPr>
            <a:spLocks noGrp="1"/>
          </p:cNvSpPr>
          <p:nvPr>
            <p:ph type="sldNum" sz="quarter" idx="10"/>
          </p:nvPr>
        </p:nvSpPr>
        <p:spPr/>
        <p:txBody>
          <a:bodyPr/>
          <a:lstStyle/>
          <a:p>
            <a:fld id="{E26BED9C-E8BF-5941-A849-E2DC58696C37}" type="slidenum">
              <a:rPr lang="en-US" smtClean="0"/>
              <a:pPr/>
              <a:t>11</a:t>
            </a:fld>
            <a:endParaRPr lang="en-US"/>
          </a:p>
        </p:txBody>
      </p:sp>
    </p:spTree>
    <p:extLst>
      <p:ext uri="{BB962C8B-B14F-4D97-AF65-F5344CB8AC3E}">
        <p14:creationId xmlns:p14="http://schemas.microsoft.com/office/powerpoint/2010/main" val="41373157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28600"/>
            <a:ext cx="9172444" cy="6879333"/>
          </a:xfrm>
          <a:prstGeom prst="rect">
            <a:avLst/>
          </a:prstGeom>
        </p:spPr>
      </p:pic>
      <p:sp>
        <p:nvSpPr>
          <p:cNvPr id="9" name="Rectangle 8"/>
          <p:cNvSpPr/>
          <p:nvPr userDrawn="1"/>
        </p:nvSpPr>
        <p:spPr>
          <a:xfrm>
            <a:off x="1295400" y="3124200"/>
            <a:ext cx="7315200" cy="2282202"/>
          </a:xfrm>
          <a:prstGeom prst="rect">
            <a:avLst/>
          </a:prstGeom>
          <a:noFill/>
          <a:ln w="28575" cmpd="sng">
            <a:solidFill>
              <a:srgbClr val="FFFFFF"/>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533400" y="3124200"/>
            <a:ext cx="609600" cy="2286000"/>
          </a:xfrm>
          <a:prstGeom prst="rect">
            <a:avLst/>
          </a:prstGeom>
          <a:solidFill>
            <a:schemeClr val="accent4">
              <a:alpha val="76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485900" y="4483706"/>
            <a:ext cx="6934200" cy="774094"/>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600200" y="4648200"/>
            <a:ext cx="6553200" cy="457200"/>
          </a:xfrm>
        </p:spPr>
        <p:txBody>
          <a:bodyPr>
            <a:normAutofit/>
          </a:bodyPr>
          <a:lstStyle>
            <a:lvl1pPr marL="0" indent="0" algn="ctr">
              <a:buNone/>
              <a:defRPr sz="1800" cap="all" spc="300" baseline="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 name="Title 1"/>
          <p:cNvSpPr>
            <a:spLocks noGrp="1"/>
          </p:cNvSpPr>
          <p:nvPr>
            <p:ph type="ctrTitle"/>
          </p:nvPr>
        </p:nvSpPr>
        <p:spPr>
          <a:xfrm>
            <a:off x="1447800" y="3200400"/>
            <a:ext cx="7010400" cy="1219201"/>
          </a:xfrm>
          <a:ln>
            <a:noFill/>
          </a:ln>
        </p:spPr>
        <p:txBody>
          <a:bodyPr anchor="b" anchorCtr="0">
            <a:noAutofit/>
          </a:bodyPr>
          <a:lstStyle>
            <a:lvl1pPr algn="l">
              <a:defRPr sz="3200" b="0" i="0">
                <a:solidFill>
                  <a:schemeClr val="accent4">
                    <a:lumMod val="20000"/>
                    <a:lumOff val="80000"/>
                  </a:schemeClr>
                </a:solidFill>
                <a:latin typeface="Helvetica Neue"/>
                <a:cs typeface="Helvetica Neue"/>
              </a:defRPr>
            </a:lvl1pPr>
          </a:lstStyle>
          <a:p>
            <a:r>
              <a:rPr lang="en-US" dirty="0" smtClean="0"/>
              <a:t>Click to edit Master title style</a:t>
            </a:r>
            <a:endParaRPr lang="en-US" dirty="0"/>
          </a:p>
        </p:txBody>
      </p:sp>
      <p:sp>
        <p:nvSpPr>
          <p:cNvPr id="12" name="Rectangle 11"/>
          <p:cNvSpPr/>
          <p:nvPr userDrawn="1"/>
        </p:nvSpPr>
        <p:spPr>
          <a:xfrm>
            <a:off x="-76200" y="6705600"/>
            <a:ext cx="9297294" cy="304800"/>
          </a:xfrm>
          <a:prstGeom prst="rect">
            <a:avLst/>
          </a:prstGeom>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a:ln>
                <a:noFill/>
              </a:ln>
            </a:endParaRP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28600"/>
            <a:ext cx="9172444" cy="6879333"/>
          </a:xfrm>
          <a:prstGeom prst="rect">
            <a:avLst/>
          </a:prstGeom>
        </p:spPr>
      </p:pic>
      <p:sp>
        <p:nvSpPr>
          <p:cNvPr id="9" name="Rectangle 8"/>
          <p:cNvSpPr/>
          <p:nvPr userDrawn="1"/>
        </p:nvSpPr>
        <p:spPr>
          <a:xfrm>
            <a:off x="1295400" y="3124200"/>
            <a:ext cx="7315200" cy="2282202"/>
          </a:xfrm>
          <a:prstGeom prst="rect">
            <a:avLst/>
          </a:prstGeom>
          <a:noFill/>
          <a:ln w="28575" cmpd="sng">
            <a:solidFill>
              <a:srgbClr val="FFFFFF"/>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533400" y="3124200"/>
            <a:ext cx="609600" cy="2286000"/>
          </a:xfrm>
          <a:prstGeom prst="rect">
            <a:avLst/>
          </a:prstGeom>
          <a:solidFill>
            <a:schemeClr val="accent4">
              <a:alpha val="76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485900" y="4483706"/>
            <a:ext cx="6934200" cy="774094"/>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600200" y="4533900"/>
            <a:ext cx="6553200" cy="685800"/>
          </a:xfrm>
        </p:spPr>
        <p:txBody>
          <a:bodyPr>
            <a:normAutofit/>
          </a:bodyPr>
          <a:lstStyle>
            <a:lvl1pPr marL="0" indent="0" algn="l">
              <a:buNone/>
              <a:defRPr sz="1800" cap="none" spc="300" baseline="0">
                <a:solidFill>
                  <a:schemeClr val="tx1"/>
                </a:solidFill>
                <a:latin typeface="Avenir Book"/>
                <a:cs typeface="Avenir Book"/>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 name="Title 1"/>
          <p:cNvSpPr>
            <a:spLocks noGrp="1"/>
          </p:cNvSpPr>
          <p:nvPr>
            <p:ph type="ctrTitle"/>
          </p:nvPr>
        </p:nvSpPr>
        <p:spPr>
          <a:xfrm>
            <a:off x="1447800" y="3200400"/>
            <a:ext cx="7010400" cy="1219201"/>
          </a:xfrm>
          <a:ln>
            <a:noFill/>
          </a:ln>
        </p:spPr>
        <p:txBody>
          <a:bodyPr anchor="b" anchorCtr="0">
            <a:noAutofit/>
          </a:bodyPr>
          <a:lstStyle>
            <a:lvl1pPr algn="l">
              <a:defRPr sz="3200" b="0" i="0">
                <a:solidFill>
                  <a:schemeClr val="accent4">
                    <a:lumMod val="20000"/>
                    <a:lumOff val="80000"/>
                  </a:schemeClr>
                </a:solidFill>
                <a:latin typeface="Helvetica Neue"/>
                <a:cs typeface="Helvetica Neue"/>
              </a:defRPr>
            </a:lvl1pPr>
          </a:lstStyle>
          <a:p>
            <a:r>
              <a:rPr lang="en-US" dirty="0" smtClean="0"/>
              <a:t>Click to edit Master title style</a:t>
            </a:r>
            <a:endParaRPr lang="en-US" dirty="0"/>
          </a:p>
        </p:txBody>
      </p:sp>
      <p:sp>
        <p:nvSpPr>
          <p:cNvPr id="12" name="Rectangle 11"/>
          <p:cNvSpPr/>
          <p:nvPr userDrawn="1"/>
        </p:nvSpPr>
        <p:spPr>
          <a:xfrm>
            <a:off x="-76200" y="6705600"/>
            <a:ext cx="9297294" cy="304800"/>
          </a:xfrm>
          <a:prstGeom prst="rect">
            <a:avLst/>
          </a:prstGeom>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a:ln>
                <a:noFill/>
              </a:ln>
            </a:endParaRPr>
          </a:p>
        </p:txBody>
      </p:sp>
    </p:spTree>
    <p:extLst>
      <p:ext uri="{BB962C8B-B14F-4D97-AF65-F5344CB8AC3E}">
        <p14:creationId xmlns:p14="http://schemas.microsoft.com/office/powerpoint/2010/main" val="301526606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0" y="546100"/>
            <a:ext cx="5943600" cy="762000"/>
          </a:xfrm>
          <a:prstGeom prst="rect">
            <a:avLst/>
          </a:prstGeom>
          <a:solidFill>
            <a:srgbClr val="07A4C9"/>
          </a:solidFill>
          <a:ln>
            <a:solidFill>
              <a:srgbClr val="07A4C9"/>
            </a:solidFill>
          </a:ln>
        </p:spPr>
        <p:txBody>
          <a:bodyPr vert="horz" lIns="365760" tIns="45720" rIns="91440" bIns="45720" rtlCol="0" anchor="ctr">
            <a:noAutofit/>
          </a:bodyPr>
          <a:lstStyle>
            <a:lvl1pPr algn="l">
              <a:defRPr sz="4000" cap="none">
                <a:solidFill>
                  <a:schemeClr val="bg1"/>
                </a:solidFill>
                <a:latin typeface="Avenir Book"/>
                <a:cs typeface="Avenir Book"/>
              </a:defRPr>
            </a:lvl1pPr>
          </a:lstStyle>
          <a:p>
            <a:r>
              <a:rPr lang="en-US" dirty="0" smtClean="0"/>
              <a:t>Click to edit Master title style</a:t>
            </a:r>
            <a:endParaRPr lang="en-US" dirty="0"/>
          </a:p>
        </p:txBody>
      </p:sp>
      <p:sp>
        <p:nvSpPr>
          <p:cNvPr id="8" name="Content Placeholder 2"/>
          <p:cNvSpPr>
            <a:spLocks noGrp="1"/>
          </p:cNvSpPr>
          <p:nvPr>
            <p:ph idx="1"/>
          </p:nvPr>
        </p:nvSpPr>
        <p:spPr>
          <a:xfrm>
            <a:off x="457200" y="1752600"/>
            <a:ext cx="8229600" cy="4373563"/>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6338478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0" y="546100"/>
            <a:ext cx="5943600" cy="762000"/>
          </a:xfrm>
          <a:prstGeom prst="rect">
            <a:avLst/>
          </a:prstGeom>
          <a:solidFill>
            <a:schemeClr val="accent2"/>
          </a:solidFill>
          <a:ln>
            <a:noFill/>
          </a:ln>
        </p:spPr>
        <p:txBody>
          <a:bodyPr vert="horz" lIns="365760" tIns="45720" rIns="91440" bIns="45720" rtlCol="0" anchor="ctr">
            <a:noAutofit/>
          </a:bodyPr>
          <a:lstStyle>
            <a:lvl1pPr algn="l">
              <a:defRPr sz="4000" cap="none">
                <a:solidFill>
                  <a:schemeClr val="tx2"/>
                </a:solidFill>
                <a:latin typeface="Avenir Book"/>
                <a:cs typeface="Avenir Book"/>
              </a:defRPr>
            </a:lvl1pPr>
          </a:lstStyle>
          <a:p>
            <a:r>
              <a:rPr lang="en-US" dirty="0" smtClean="0"/>
              <a:t>Click to edit Master title style</a:t>
            </a:r>
            <a:endParaRPr lang="en-US" dirty="0"/>
          </a:p>
        </p:txBody>
      </p:sp>
      <p:sp>
        <p:nvSpPr>
          <p:cNvPr id="8" name="Content Placeholder 2"/>
          <p:cNvSpPr>
            <a:spLocks noGrp="1"/>
          </p:cNvSpPr>
          <p:nvPr>
            <p:ph idx="1"/>
          </p:nvPr>
        </p:nvSpPr>
        <p:spPr>
          <a:xfrm>
            <a:off x="457200" y="1752600"/>
            <a:ext cx="8229600" cy="4373563"/>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6338478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itle Placeholder 1"/>
          <p:cNvSpPr>
            <a:spLocks noGrp="1"/>
          </p:cNvSpPr>
          <p:nvPr>
            <p:ph type="title"/>
          </p:nvPr>
        </p:nvSpPr>
        <p:spPr>
          <a:xfrm>
            <a:off x="381000" y="609600"/>
            <a:ext cx="8260672" cy="9144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324600"/>
            <a:ext cx="2895600" cy="365125"/>
          </a:xfrm>
          <a:prstGeom prst="rect">
            <a:avLst/>
          </a:prstGeom>
        </p:spPr>
        <p:txBody>
          <a:bodyPr/>
          <a:lstStyle/>
          <a:p>
            <a:r>
              <a:rPr lang="en-US" smtClean="0"/>
              <a:t>cega.berkeley.edu</a:t>
            </a:r>
            <a:endParaRPr lang="en-US" dirty="0"/>
          </a:p>
        </p:txBody>
      </p:sp>
      <p:pic>
        <p:nvPicPr>
          <p:cNvPr id="4" name="Picture 3" descr="background-measurement.png"/>
          <p:cNvPicPr>
            <a:picLocks noChangeAspect="1"/>
          </p:cNvPicPr>
          <p:nvPr userDrawn="1"/>
        </p:nvPicPr>
        <p:blipFill rotWithShape="1">
          <a:blip r:embed="rId2">
            <a:extLst>
              <a:ext uri="{28A0092B-C50C-407E-A947-70E740481C1C}">
                <a14:useLocalDpi xmlns:a14="http://schemas.microsoft.com/office/drawing/2010/main" val="0"/>
              </a:ext>
            </a:extLst>
          </a:blip>
          <a:srcRect b="2716"/>
          <a:stretch/>
        </p:blipFill>
        <p:spPr>
          <a:xfrm>
            <a:off x="0" y="0"/>
            <a:ext cx="9144000" cy="6671733"/>
          </a:xfrm>
          <a:prstGeom prst="rect">
            <a:avLst/>
          </a:prstGeom>
        </p:spPr>
      </p:pic>
      <p:sp>
        <p:nvSpPr>
          <p:cNvPr id="5" name="Rectangle 4"/>
          <p:cNvSpPr/>
          <p:nvPr userDrawn="1"/>
        </p:nvSpPr>
        <p:spPr>
          <a:xfrm rot="5400000">
            <a:off x="1714500" y="-1257300"/>
            <a:ext cx="1371600" cy="4800600"/>
          </a:xfrm>
          <a:prstGeom prst="rect">
            <a:avLst/>
          </a:prstGeom>
          <a:solidFill>
            <a:schemeClr val="accent2">
              <a:lumMod val="75000"/>
              <a:alpha val="7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Title 3"/>
          <p:cNvSpPr txBox="1">
            <a:spLocks/>
          </p:cNvSpPr>
          <p:nvPr userDrawn="1"/>
        </p:nvSpPr>
        <p:spPr>
          <a:xfrm>
            <a:off x="762000" y="609600"/>
            <a:ext cx="8229600" cy="13716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3500" kern="1200" cap="all" baseline="0">
                <a:solidFill>
                  <a:srgbClr val="37709A"/>
                </a:solidFill>
                <a:latin typeface="Helvetica Neue"/>
                <a:ea typeface="+mj-ea"/>
                <a:cs typeface="Helvetica Neue"/>
              </a:defRPr>
            </a:lvl1pPr>
          </a:lstStyle>
          <a:p>
            <a:pPr algn="l">
              <a:lnSpc>
                <a:spcPct val="120000"/>
              </a:lnSpc>
            </a:pPr>
            <a:r>
              <a:rPr lang="en-US" sz="1800" b="1" dirty="0" err="1" smtClean="0">
                <a:solidFill>
                  <a:srgbClr val="91086A"/>
                </a:solidFill>
              </a:rPr>
              <a:t>Cega</a:t>
            </a:r>
            <a:r>
              <a:rPr lang="en-US" sz="1800" b="1" dirty="0" smtClean="0">
                <a:solidFill>
                  <a:schemeClr val="accent1">
                    <a:lumMod val="40000"/>
                    <a:lumOff val="60000"/>
                  </a:schemeClr>
                </a:solidFill>
              </a:rPr>
              <a:t> </a:t>
            </a:r>
            <a:r>
              <a:rPr lang="en-US" sz="1800" dirty="0" smtClean="0">
                <a:solidFill>
                  <a:schemeClr val="bg1"/>
                </a:solidFill>
              </a:rPr>
              <a:t>title</a:t>
            </a:r>
            <a:r>
              <a:rPr lang="en-US" sz="1800" baseline="0" dirty="0" smtClean="0">
                <a:solidFill>
                  <a:schemeClr val="bg1"/>
                </a:solidFill>
              </a:rPr>
              <a:t> of slide here</a:t>
            </a:r>
            <a:endParaRPr lang="en-US" sz="1800" dirty="0">
              <a:solidFill>
                <a:schemeClr val="bg1"/>
              </a:solidFill>
            </a:endParaRPr>
          </a:p>
          <a:p>
            <a:pPr algn="l">
              <a:lnSpc>
                <a:spcPct val="120000"/>
              </a:lnSpc>
            </a:pPr>
            <a:endParaRPr lang="en-US" sz="1800" dirty="0">
              <a:solidFill>
                <a:schemeClr val="tx2">
                  <a:lumMod val="75000"/>
                </a:schemeClr>
              </a:solidFill>
            </a:endParaRPr>
          </a:p>
        </p:txBody>
      </p:sp>
    </p:spTree>
    <p:extLst>
      <p:ext uri="{BB962C8B-B14F-4D97-AF65-F5344CB8AC3E}">
        <p14:creationId xmlns:p14="http://schemas.microsoft.com/office/powerpoint/2010/main" val="255229747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26128" y="1719071"/>
            <a:ext cx="4038600" cy="4407408"/>
          </a:xfrm>
        </p:spPr>
        <p:txBody>
          <a:bodyPr/>
          <a:lstStyle>
            <a:lvl1pPr>
              <a:defRPr sz="2800">
                <a:solidFill>
                  <a:schemeClr val="accent2">
                    <a:lumMod val="75000"/>
                  </a:schemeClr>
                </a:solidFill>
              </a:defRPr>
            </a:lvl1pPr>
            <a:lvl2pPr>
              <a:defRPr sz="2400">
                <a:solidFill>
                  <a:schemeClr val="accent2">
                    <a:lumMod val="75000"/>
                  </a:schemeClr>
                </a:solidFill>
              </a:defRPr>
            </a:lvl2pPr>
            <a:lvl3pPr>
              <a:defRPr sz="2000">
                <a:solidFill>
                  <a:schemeClr val="accent2">
                    <a:lumMod val="75000"/>
                  </a:schemeClr>
                </a:solidFill>
              </a:defRPr>
            </a:lvl3pPr>
            <a:lvl4pPr>
              <a:defRPr sz="1800">
                <a:solidFill>
                  <a:schemeClr val="accent2">
                    <a:lumMod val="75000"/>
                  </a:schemeClr>
                </a:solidFill>
              </a:defRPr>
            </a:lvl4pPr>
            <a:lvl5pPr>
              <a:defRPr sz="1800">
                <a:solidFill>
                  <a:schemeClr val="accent2">
                    <a:lumMod val="75000"/>
                  </a:schemeClr>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719071"/>
            <a:ext cx="4038600" cy="4407408"/>
          </a:xfrm>
        </p:spPr>
        <p:txBody>
          <a:bodyPr/>
          <a:lstStyle>
            <a:lvl1pPr>
              <a:defRPr sz="2800">
                <a:solidFill>
                  <a:srgbClr val="0378A0"/>
                </a:solidFill>
              </a:defRPr>
            </a:lvl1pPr>
            <a:lvl2pPr>
              <a:defRPr sz="2400">
                <a:solidFill>
                  <a:srgbClr val="0378A0"/>
                </a:solidFill>
              </a:defRPr>
            </a:lvl2pPr>
            <a:lvl3pPr>
              <a:defRPr sz="2000">
                <a:solidFill>
                  <a:srgbClr val="0378A0"/>
                </a:solidFill>
              </a:defRPr>
            </a:lvl3pPr>
            <a:lvl4pPr>
              <a:defRPr sz="1800">
                <a:solidFill>
                  <a:srgbClr val="0378A0"/>
                </a:solidFill>
              </a:defRPr>
            </a:lvl4pPr>
            <a:lvl5pPr>
              <a:defRPr sz="1800">
                <a:solidFill>
                  <a:srgbClr val="0378A0"/>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itle Placeholder 1"/>
          <p:cNvSpPr>
            <a:spLocks noGrp="1"/>
          </p:cNvSpPr>
          <p:nvPr>
            <p:ph type="title"/>
          </p:nvPr>
        </p:nvSpPr>
        <p:spPr>
          <a:xfrm>
            <a:off x="381000" y="609600"/>
            <a:ext cx="8260672" cy="914400"/>
          </a:xfrm>
          <a:prstGeom prst="rect">
            <a:avLst/>
          </a:prstGeom>
        </p:spPr>
        <p:txBody>
          <a:bodyPr vert="horz" lIns="91440" tIns="45720" rIns="91440" bIns="45720" rtlCol="0" anchor="ctr">
            <a:normAutofit/>
          </a:bodyPr>
          <a:lstStyle>
            <a:lvl1pPr>
              <a:defRPr>
                <a:solidFill>
                  <a:srgbClr val="AB1676"/>
                </a:solidFill>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381000" y="609600"/>
            <a:ext cx="8260672" cy="9144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AB1676"/>
                </a:solidFill>
              </a:defRPr>
            </a:lvl1pPr>
          </a:lstStyle>
          <a:p>
            <a:r>
              <a:rPr lang="en-US" dirty="0" smtClean="0"/>
              <a:t>Click to edit Master title style</a:t>
            </a:r>
            <a:endParaRPr lang="en-US" dirty="0"/>
          </a:p>
        </p:txBody>
      </p:sp>
      <p:sp>
        <p:nvSpPr>
          <p:cNvPr id="4" name="Content Placeholder 2"/>
          <p:cNvSpPr>
            <a:spLocks noGrp="1"/>
          </p:cNvSpPr>
          <p:nvPr>
            <p:ph idx="1"/>
          </p:nvPr>
        </p:nvSpPr>
        <p:spPr>
          <a:xfrm>
            <a:off x="457200" y="1752600"/>
            <a:ext cx="8229600" cy="4373563"/>
          </a:xfrm>
        </p:spPr>
        <p:txBody>
          <a:bodyPr/>
          <a:lstStyle/>
          <a:p>
            <a:pPr lvl="0"/>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5" name="Picture 4" descr="map.jpg"/>
          <p:cNvPicPr>
            <a:picLocks noChangeAspect="1"/>
          </p:cNvPicPr>
          <p:nvPr userDrawn="1"/>
        </p:nvPicPr>
        <p:blipFill rotWithShape="1">
          <a:blip r:embed="rId11">
            <a:alphaModFix amt="34000"/>
            <a:extLst>
              <a:ext uri="{28A0092B-C50C-407E-A947-70E740481C1C}">
                <a14:useLocalDpi xmlns:a14="http://schemas.microsoft.com/office/drawing/2010/main" val="0"/>
              </a:ext>
            </a:extLst>
          </a:blip>
          <a:srcRect b="3659"/>
          <a:stretch/>
        </p:blipFill>
        <p:spPr>
          <a:xfrm>
            <a:off x="0" y="0"/>
            <a:ext cx="9144000" cy="6607019"/>
          </a:xfrm>
          <a:prstGeom prst="rect">
            <a:avLst/>
          </a:prstGeom>
        </p:spPr>
      </p:pic>
      <p:sp>
        <p:nvSpPr>
          <p:cNvPr id="3" name="Text Placeholder 2"/>
          <p:cNvSpPr>
            <a:spLocks noGrp="1"/>
          </p:cNvSpPr>
          <p:nvPr>
            <p:ph type="body" idx="1"/>
          </p:nvPr>
        </p:nvSpPr>
        <p:spPr>
          <a:xfrm>
            <a:off x="457200" y="1752600"/>
            <a:ext cx="8229600" cy="43735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Title Placeholder 1"/>
          <p:cNvSpPr>
            <a:spLocks noGrp="1"/>
          </p:cNvSpPr>
          <p:nvPr>
            <p:ph type="title"/>
          </p:nvPr>
        </p:nvSpPr>
        <p:spPr>
          <a:xfrm>
            <a:off x="381000" y="609600"/>
            <a:ext cx="8260672" cy="9144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4" name="Rectangle 3"/>
          <p:cNvSpPr/>
          <p:nvPr userDrawn="1"/>
        </p:nvSpPr>
        <p:spPr>
          <a:xfrm>
            <a:off x="-76200" y="6705600"/>
            <a:ext cx="9297294" cy="304800"/>
          </a:xfrm>
          <a:prstGeom prst="rect">
            <a:avLst/>
          </a:prstGeom>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a:ln>
                <a:noFill/>
              </a:ln>
            </a:endParaRPr>
          </a:p>
        </p:txBody>
      </p:sp>
    </p:spTree>
  </p:cSld>
  <p:clrMap bg1="lt1" tx1="dk1" bg2="lt2" tx2="dk2" accent1="accent1" accent2="accent2" accent3="accent3" accent4="accent4" accent5="accent5" accent6="accent6" hlink="hlink" folHlink="folHlink"/>
  <p:sldLayoutIdLst>
    <p:sldLayoutId id="2147483721" r:id="rId1"/>
    <p:sldLayoutId id="2147483733" r:id="rId2"/>
    <p:sldLayoutId id="2147483731" r:id="rId3"/>
    <p:sldLayoutId id="2147483734" r:id="rId4"/>
    <p:sldLayoutId id="2147483722" r:id="rId5"/>
    <p:sldLayoutId id="2147483732" r:id="rId6"/>
    <p:sldLayoutId id="2147483724" r:id="rId7"/>
    <p:sldLayoutId id="2147483726" r:id="rId8"/>
    <p:sldLayoutId id="2147483730" r:id="rId9"/>
  </p:sldLayoutIdLst>
  <p:timing>
    <p:tnLst>
      <p:par>
        <p:cTn id="1" dur="indefinite" restart="never" nodeType="tmRoot"/>
      </p:par>
    </p:tnLst>
  </p:timing>
  <p:hf sldNum="0" hdr="0" dt="0"/>
  <p:txStyles>
    <p:titleStyle>
      <a:lvl1pPr algn="ctr" defTabSz="914400" rtl="0" eaLnBrk="1" latinLnBrk="0" hangingPunct="1">
        <a:spcBef>
          <a:spcPct val="0"/>
        </a:spcBef>
        <a:buNone/>
        <a:defRPr sz="3500" kern="1200" cap="all" baseline="0">
          <a:solidFill>
            <a:schemeClr val="accent2"/>
          </a:solidFill>
          <a:latin typeface="Helvetica Neue"/>
          <a:ea typeface="+mj-ea"/>
          <a:cs typeface="Helvetica Neue"/>
        </a:defRPr>
      </a:lvl1pPr>
    </p:titleStyle>
    <p:bodyStyle>
      <a:lvl1pPr marL="342900" indent="-228600" algn="l" defTabSz="914400" rtl="0" eaLnBrk="1" latinLnBrk="0" hangingPunct="1">
        <a:spcBef>
          <a:spcPct val="20000"/>
        </a:spcBef>
        <a:buClr>
          <a:schemeClr val="accent4"/>
        </a:buClr>
        <a:buFont typeface="Wingdings" charset="2"/>
        <a:buChar char="§"/>
        <a:defRPr sz="2400" kern="1200">
          <a:solidFill>
            <a:schemeClr val="accent5">
              <a:lumMod val="75000"/>
            </a:schemeClr>
          </a:solidFill>
          <a:latin typeface="Helvetica Neue"/>
          <a:ea typeface="+mn-ea"/>
          <a:cs typeface="Helvetica Neue"/>
        </a:defRPr>
      </a:lvl1pPr>
      <a:lvl2pPr marL="640080" indent="-228600" algn="l" defTabSz="914400" rtl="0" eaLnBrk="1" latinLnBrk="0" hangingPunct="1">
        <a:spcBef>
          <a:spcPct val="20000"/>
        </a:spcBef>
        <a:buClr>
          <a:schemeClr val="accent4"/>
        </a:buClr>
        <a:buFont typeface="Wingdings" charset="2"/>
        <a:buChar char="§"/>
        <a:defRPr sz="2000" kern="1200">
          <a:solidFill>
            <a:schemeClr val="accent5">
              <a:lumMod val="75000"/>
            </a:schemeClr>
          </a:solidFill>
          <a:latin typeface="Helvetica Neue"/>
          <a:ea typeface="+mn-ea"/>
          <a:cs typeface="Helvetica Neue"/>
        </a:defRPr>
      </a:lvl2pPr>
      <a:lvl3pPr marL="914400" indent="-228600" algn="l" defTabSz="914400" rtl="0" eaLnBrk="1" latinLnBrk="0" hangingPunct="1">
        <a:spcBef>
          <a:spcPct val="20000"/>
        </a:spcBef>
        <a:buClr>
          <a:schemeClr val="accent4"/>
        </a:buClr>
        <a:buFont typeface="Wingdings" charset="2"/>
        <a:buChar char="§"/>
        <a:defRPr sz="1800" kern="1200">
          <a:solidFill>
            <a:schemeClr val="accent5">
              <a:lumMod val="75000"/>
            </a:schemeClr>
          </a:solidFill>
          <a:latin typeface="Helvetica Neue"/>
          <a:ea typeface="+mn-ea"/>
          <a:cs typeface="Helvetica Neue"/>
        </a:defRPr>
      </a:lvl3pPr>
      <a:lvl4pPr marL="1280160" indent="-228600" algn="l" defTabSz="914400" rtl="0" eaLnBrk="1" latinLnBrk="0" hangingPunct="1">
        <a:spcBef>
          <a:spcPct val="20000"/>
        </a:spcBef>
        <a:buClr>
          <a:schemeClr val="accent4"/>
        </a:buClr>
        <a:buFont typeface="Wingdings" charset="2"/>
        <a:buChar char="§"/>
        <a:defRPr sz="1600" kern="1200">
          <a:solidFill>
            <a:schemeClr val="accent5">
              <a:lumMod val="75000"/>
            </a:schemeClr>
          </a:solidFill>
          <a:latin typeface="Helvetica Neue"/>
          <a:ea typeface="+mn-ea"/>
          <a:cs typeface="Helvetica Neue"/>
        </a:defRPr>
      </a:lvl4pPr>
      <a:lvl5pPr marL="1554480" indent="-228600" algn="l" defTabSz="914400" rtl="0" eaLnBrk="1" latinLnBrk="0" hangingPunct="1">
        <a:spcBef>
          <a:spcPct val="20000"/>
        </a:spcBef>
        <a:buClr>
          <a:schemeClr val="accent4"/>
        </a:buClr>
        <a:buFont typeface="Wingdings" charset="2"/>
        <a:buChar char="§"/>
        <a:defRPr sz="1600" kern="1200" baseline="0">
          <a:solidFill>
            <a:schemeClr val="accent5">
              <a:lumMod val="75000"/>
            </a:schemeClr>
          </a:solidFill>
          <a:latin typeface="Helvetica Neue"/>
          <a:ea typeface="+mn-ea"/>
          <a:cs typeface="Helvetica Neue"/>
        </a:defRPr>
      </a:lvl5pPr>
      <a:lvl6pPr marL="1737360" indent="-182880"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6pPr>
      <a:lvl7pPr marL="2011680" indent="-182880" algn="l" defTabSz="914400" rtl="0" eaLnBrk="1" latinLnBrk="0" hangingPunct="1">
        <a:spcBef>
          <a:spcPct val="20000"/>
        </a:spcBef>
        <a:buClr>
          <a:schemeClr val="accent2"/>
        </a:buClr>
        <a:buFont typeface="Arial" pitchFamily="34" charset="0"/>
        <a:buChar char="•"/>
        <a:defRPr sz="1400" kern="1200">
          <a:solidFill>
            <a:schemeClr val="tx2"/>
          </a:solidFill>
          <a:latin typeface="+mn-lt"/>
          <a:ea typeface="+mn-ea"/>
          <a:cs typeface="+mn-cs"/>
        </a:defRPr>
      </a:lvl7pPr>
      <a:lvl8pPr marL="2194560" indent="-182880" algn="l" defTabSz="914400" rtl="0" eaLnBrk="1" latinLnBrk="0" hangingPunct="1">
        <a:spcBef>
          <a:spcPct val="20000"/>
        </a:spcBef>
        <a:buClr>
          <a:schemeClr val="accent3"/>
        </a:buClr>
        <a:buFont typeface="Arial" pitchFamily="34" charset="0"/>
        <a:buChar char="•"/>
        <a:defRPr sz="1400" kern="1200">
          <a:solidFill>
            <a:schemeClr val="tx2"/>
          </a:solidFill>
          <a:latin typeface="+mn-lt"/>
          <a:ea typeface="+mn-ea"/>
          <a:cs typeface="+mn-cs"/>
        </a:defRPr>
      </a:lvl8pPr>
      <a:lvl9pPr marL="2377440" indent="-182880" algn="l" defTabSz="914400" rtl="0" eaLnBrk="1" latinLnBrk="0" hangingPunct="1">
        <a:spcBef>
          <a:spcPct val="20000"/>
        </a:spcBef>
        <a:buClr>
          <a:schemeClr val="accent4"/>
        </a:buClr>
        <a:buFont typeface="Arial" pitchFamily="34" charset="0"/>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www.socialscienceregistry.org/" TargetMode="External"/><Relationship Id="rId2" Type="http://schemas.openxmlformats.org/officeDocument/2006/relationships/hyperlink" Target="http://www.clinicaltrials.gov/" TargetMode="External"/><Relationship Id="rId1" Type="http://schemas.openxmlformats.org/officeDocument/2006/relationships/slideLayout" Target="../slideLayouts/slideLayout4.xml"/><Relationship Id="rId6" Type="http://schemas.openxmlformats.org/officeDocument/2006/relationships/hyperlink" Target="http://osf.io/" TargetMode="External"/><Relationship Id="rId5" Type="http://schemas.openxmlformats.org/officeDocument/2006/relationships/hyperlink" Target="http://ridie.3ieimpact.org/" TargetMode="External"/><Relationship Id="rId4" Type="http://schemas.openxmlformats.org/officeDocument/2006/relationships/hyperlink" Target="http://www.egap.org/design-registration/"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cos.io/top" TargetMode="External"/><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hyperlink" Target="http://pss.sagepub.com/content/25/1/3" TargetMode="External"/><Relationship Id="rId2" Type="http://schemas.openxmlformats.org/officeDocument/2006/relationships/hyperlink" Target="http://dartstatement.org" TargetMode="External"/><Relationship Id="rId1" Type="http://schemas.openxmlformats.org/officeDocument/2006/relationships/slideLayout" Target="../slideLayouts/slideLayout4.xml"/><Relationship Id="rId4" Type="http://schemas.openxmlformats.org/officeDocument/2006/relationships/hyperlink" Target="http://psychdisclosure.org/"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replication.uni-goettingen.de/"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hyperlink" Target="https://osf.io/wx7ck/" TargetMode="External"/><Relationship Id="rId4" Type="http://schemas.openxmlformats.org/officeDocument/2006/relationships/hyperlink" Target="https://osf.io/ezcuj/"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hyperlink" Target="https://osf.io/ezcuj/" TargetMode="Externa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hyperlink" Target="https://osf.io/wx7ck/"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33.png"/><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34.tiff"/></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hyperlink" Target="http://bitss.org/" TargetMode="External"/><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hyperlink" Target="http://bitss.org/ssmart" TargetMode="Externa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bitss.org/prizes"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jre.sagepub.com/content/2/4/3.short"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image" Target="../media/image39.png"/><Relationship Id="rId5" Type="http://schemas.openxmlformats.org/officeDocument/2006/relationships/image" Target="../media/image38.jpe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bitss.or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3.emf"/><Relationship Id="rId13" Type="http://schemas.openxmlformats.org/officeDocument/2006/relationships/image" Target="../media/image18.jpeg"/><Relationship Id="rId3" Type="http://schemas.openxmlformats.org/officeDocument/2006/relationships/image" Target="../media/image2.jpe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1.gif"/><Relationship Id="rId11" Type="http://schemas.openxmlformats.org/officeDocument/2006/relationships/image" Target="../media/image16.png"/><Relationship Id="rId5" Type="http://schemas.openxmlformats.org/officeDocument/2006/relationships/image" Target="../media/image10.png"/><Relationship Id="rId15" Type="http://schemas.openxmlformats.org/officeDocument/2006/relationships/image" Target="../media/image2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jpeg"/><Relationship Id="rId14" Type="http://schemas.openxmlformats.org/officeDocument/2006/relationships/image" Target="../media/image19.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3505200" y="2971800"/>
            <a:ext cx="7010400" cy="1219201"/>
          </a:xfrm>
        </p:spPr>
        <p:txBody>
          <a:bodyPr/>
          <a:lstStyle/>
          <a:p>
            <a:r>
              <a:rPr lang="en-US" sz="1800" dirty="0">
                <a:solidFill>
                  <a:srgbClr val="FFFFFF"/>
                </a:solidFill>
              </a:rPr>
              <a:t>Berkeley initiative for transparency </a:t>
            </a:r>
            <a:r>
              <a:rPr lang="en-US" sz="1800" dirty="0" smtClean="0">
                <a:solidFill>
                  <a:srgbClr val="FFFFFF"/>
                </a:solidFill>
              </a:rPr>
              <a:t/>
            </a:r>
            <a:br>
              <a:rPr lang="en-US" sz="1800" dirty="0" smtClean="0">
                <a:solidFill>
                  <a:srgbClr val="FFFFFF"/>
                </a:solidFill>
              </a:rPr>
            </a:br>
            <a:r>
              <a:rPr lang="en-US" sz="1800" dirty="0" smtClean="0">
                <a:solidFill>
                  <a:srgbClr val="FFFFFF"/>
                </a:solidFill>
              </a:rPr>
              <a:t>in </a:t>
            </a:r>
            <a:r>
              <a:rPr lang="en-US" sz="1800" dirty="0">
                <a:solidFill>
                  <a:srgbClr val="FFFFFF"/>
                </a:solidFill>
              </a:rPr>
              <a:t>the social sciences</a:t>
            </a:r>
          </a:p>
        </p:txBody>
      </p:sp>
      <p:sp>
        <p:nvSpPr>
          <p:cNvPr id="4" name="Subtitle 1"/>
          <p:cNvSpPr txBox="1">
            <a:spLocks/>
          </p:cNvSpPr>
          <p:nvPr/>
        </p:nvSpPr>
        <p:spPr>
          <a:xfrm>
            <a:off x="1447800" y="3429000"/>
            <a:ext cx="6553200" cy="914400"/>
          </a:xfrm>
          <a:prstGeom prst="rect">
            <a:avLst/>
          </a:prstGeom>
        </p:spPr>
        <p:txBody>
          <a:bodyPr vert="horz" lIns="91440" tIns="45720" rIns="91440" bIns="45720" rtlCol="0">
            <a:noAutofit/>
          </a:bodyPr>
          <a:lstStyle>
            <a:lvl1pPr marL="0" indent="0" algn="ctr" defTabSz="914400" rtl="0" eaLnBrk="1" latinLnBrk="0" hangingPunct="1">
              <a:spcBef>
                <a:spcPct val="20000"/>
              </a:spcBef>
              <a:buClr>
                <a:srgbClr val="A3BE5A"/>
              </a:buClr>
              <a:buFont typeface="Arial" pitchFamily="34" charset="0"/>
              <a:buNone/>
              <a:defRPr sz="1800" kern="1200" cap="all" spc="300" baseline="0">
                <a:solidFill>
                  <a:srgbClr val="FFFFFF"/>
                </a:solidFill>
                <a:latin typeface="Helvetica Neue"/>
                <a:ea typeface="+mn-ea"/>
                <a:cs typeface="Helvetica Neue"/>
              </a:defRPr>
            </a:lvl1pPr>
            <a:lvl2pPr marL="457200" indent="0" algn="ctr" defTabSz="914400" rtl="0" eaLnBrk="1" latinLnBrk="0" hangingPunct="1">
              <a:spcBef>
                <a:spcPct val="20000"/>
              </a:spcBef>
              <a:buClr>
                <a:srgbClr val="A3BE5A"/>
              </a:buClr>
              <a:buFont typeface="Arial" pitchFamily="34" charset="0"/>
              <a:buNone/>
              <a:defRPr sz="2000" kern="1200">
                <a:solidFill>
                  <a:schemeClr val="tx1">
                    <a:tint val="75000"/>
                  </a:schemeClr>
                </a:solidFill>
                <a:latin typeface="Helvetica Neue"/>
                <a:ea typeface="+mn-ea"/>
                <a:cs typeface="Helvetica Neue"/>
              </a:defRPr>
            </a:lvl2pPr>
            <a:lvl3pPr marL="914400" indent="0" algn="ctr" defTabSz="914400" rtl="0" eaLnBrk="1" latinLnBrk="0" hangingPunct="1">
              <a:spcBef>
                <a:spcPct val="20000"/>
              </a:spcBef>
              <a:buClr>
                <a:srgbClr val="A3BE5A"/>
              </a:buClr>
              <a:buFont typeface="Arial" pitchFamily="34" charset="0"/>
              <a:buNone/>
              <a:defRPr sz="1800" kern="1200">
                <a:solidFill>
                  <a:schemeClr val="tx1">
                    <a:tint val="75000"/>
                  </a:schemeClr>
                </a:solidFill>
                <a:latin typeface="Helvetica Neue"/>
                <a:ea typeface="+mn-ea"/>
                <a:cs typeface="Helvetica Neue"/>
              </a:defRPr>
            </a:lvl3pPr>
            <a:lvl4pPr marL="1371600" indent="0" algn="ctr" defTabSz="914400" rtl="0" eaLnBrk="1" latinLnBrk="0" hangingPunct="1">
              <a:spcBef>
                <a:spcPct val="20000"/>
              </a:spcBef>
              <a:buClr>
                <a:srgbClr val="A3BE5A"/>
              </a:buClr>
              <a:buFont typeface="Arial" pitchFamily="34" charset="0"/>
              <a:buNone/>
              <a:defRPr sz="1600" kern="1200">
                <a:solidFill>
                  <a:schemeClr val="tx1">
                    <a:tint val="75000"/>
                  </a:schemeClr>
                </a:solidFill>
                <a:latin typeface="Helvetica Neue"/>
                <a:ea typeface="+mn-ea"/>
                <a:cs typeface="Helvetica Neue"/>
              </a:defRPr>
            </a:lvl4pPr>
            <a:lvl5pPr marL="1828800" indent="0" algn="ctr" defTabSz="914400" rtl="0" eaLnBrk="1" latinLnBrk="0" hangingPunct="1">
              <a:spcBef>
                <a:spcPct val="20000"/>
              </a:spcBef>
              <a:buClr>
                <a:srgbClr val="A3BE5A"/>
              </a:buClr>
              <a:buFont typeface="Arial" pitchFamily="34" charset="0"/>
              <a:buNone/>
              <a:defRPr sz="1600" kern="1200" baseline="0">
                <a:solidFill>
                  <a:schemeClr val="tx1">
                    <a:tint val="75000"/>
                  </a:schemeClr>
                </a:solidFill>
                <a:latin typeface="Helvetica Neue"/>
                <a:ea typeface="+mn-ea"/>
                <a:cs typeface="Helvetica Neue"/>
              </a:defRPr>
            </a:lvl5pPr>
            <a:lvl6pPr marL="2286000" indent="0" algn="ctr" defTabSz="914400" rtl="0" eaLnBrk="1" latinLnBrk="0" hangingPunct="1">
              <a:spcBef>
                <a:spcPct val="20000"/>
              </a:spcBef>
              <a:buClr>
                <a:schemeClr val="accent1"/>
              </a:buClr>
              <a:buFont typeface="Arial" pitchFamily="34" charset="0"/>
              <a:buNone/>
              <a:defRPr sz="1400" kern="1200">
                <a:solidFill>
                  <a:schemeClr val="tx1">
                    <a:tint val="75000"/>
                  </a:schemeClr>
                </a:solidFill>
                <a:latin typeface="+mn-lt"/>
                <a:ea typeface="+mn-ea"/>
                <a:cs typeface="+mn-cs"/>
              </a:defRPr>
            </a:lvl6pPr>
            <a:lvl7pPr marL="2743200" indent="0" algn="ctr" defTabSz="914400" rtl="0" eaLnBrk="1" latinLnBrk="0" hangingPunct="1">
              <a:spcBef>
                <a:spcPct val="20000"/>
              </a:spcBef>
              <a:buClr>
                <a:schemeClr val="accent2"/>
              </a:buClr>
              <a:buFont typeface="Arial" pitchFamily="34" charset="0"/>
              <a:buNone/>
              <a:defRPr sz="1400" kern="1200">
                <a:solidFill>
                  <a:schemeClr val="tx1">
                    <a:tint val="75000"/>
                  </a:schemeClr>
                </a:solidFill>
                <a:latin typeface="+mn-lt"/>
                <a:ea typeface="+mn-ea"/>
                <a:cs typeface="+mn-cs"/>
              </a:defRPr>
            </a:lvl7pPr>
            <a:lvl8pPr marL="3200400" indent="0" algn="ctr" defTabSz="914400" rtl="0" eaLnBrk="1" latinLnBrk="0" hangingPunct="1">
              <a:spcBef>
                <a:spcPct val="20000"/>
              </a:spcBef>
              <a:buClr>
                <a:schemeClr val="accent3"/>
              </a:buClr>
              <a:buFont typeface="Arial" pitchFamily="34" charset="0"/>
              <a:buNone/>
              <a:defRPr sz="1400" kern="1200">
                <a:solidFill>
                  <a:schemeClr val="tx1">
                    <a:tint val="75000"/>
                  </a:schemeClr>
                </a:solidFill>
                <a:latin typeface="+mn-lt"/>
                <a:ea typeface="+mn-ea"/>
                <a:cs typeface="+mn-cs"/>
              </a:defRPr>
            </a:lvl8pPr>
            <a:lvl9pPr marL="3657600" indent="0" algn="ctr" defTabSz="914400" rtl="0" eaLnBrk="1" latinLnBrk="0" hangingPunct="1">
              <a:spcBef>
                <a:spcPct val="20000"/>
              </a:spcBef>
              <a:buClr>
                <a:schemeClr val="accent4"/>
              </a:buClr>
              <a:buFont typeface="Arial" pitchFamily="34" charset="0"/>
              <a:buNone/>
              <a:defRPr sz="1400" kern="1200">
                <a:solidFill>
                  <a:schemeClr val="tx1">
                    <a:tint val="75000"/>
                  </a:schemeClr>
                </a:solidFill>
                <a:latin typeface="+mn-lt"/>
                <a:ea typeface="+mn-ea"/>
                <a:cs typeface="+mn-cs"/>
              </a:defRPr>
            </a:lvl9pPr>
          </a:lstStyle>
          <a:p>
            <a:pPr algn="l"/>
            <a:r>
              <a:rPr lang="en-US" sz="5000" dirty="0" err="1" smtClean="0"/>
              <a:t>bitss</a:t>
            </a:r>
            <a:endParaRPr lang="en-US" sz="5000" dirty="0"/>
          </a:p>
        </p:txBody>
      </p:sp>
      <p:pic>
        <p:nvPicPr>
          <p:cNvPr id="7" name="Picture 6" descr="BITSS Logo-02.ep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24400" y="381000"/>
            <a:ext cx="1066800" cy="400700"/>
          </a:xfrm>
          <a:prstGeom prst="rect">
            <a:avLst/>
          </a:prstGeom>
        </p:spPr>
      </p:pic>
      <p:pic>
        <p:nvPicPr>
          <p:cNvPr id="9" name="Picture 8" descr="Twitter Logo.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7400" y="304800"/>
            <a:ext cx="588772" cy="478668"/>
          </a:xfrm>
          <a:prstGeom prst="rect">
            <a:avLst/>
          </a:prstGeom>
        </p:spPr>
      </p:pic>
      <p:sp>
        <p:nvSpPr>
          <p:cNvPr id="8" name="TextBox 7"/>
          <p:cNvSpPr txBox="1"/>
          <p:nvPr/>
        </p:nvSpPr>
        <p:spPr>
          <a:xfrm>
            <a:off x="6172200" y="381000"/>
            <a:ext cx="1600200" cy="369332"/>
          </a:xfrm>
          <a:prstGeom prst="rect">
            <a:avLst/>
          </a:prstGeom>
          <a:noFill/>
        </p:spPr>
        <p:txBody>
          <a:bodyPr wrap="square" rtlCol="0">
            <a:spAutoFit/>
          </a:bodyPr>
          <a:lstStyle/>
          <a:p>
            <a:r>
              <a:rPr lang="en-US" dirty="0">
                <a:solidFill>
                  <a:srgbClr val="FFFFFF"/>
                </a:solidFill>
                <a:latin typeface="Helvetica Neue"/>
                <a:cs typeface="Helvetica Neue"/>
              </a:rPr>
              <a:t>@</a:t>
            </a:r>
            <a:r>
              <a:rPr lang="en-US" dirty="0" smtClean="0">
                <a:solidFill>
                  <a:srgbClr val="FFFFFF"/>
                </a:solidFill>
                <a:latin typeface="Helvetica Neue"/>
                <a:cs typeface="Helvetica Neue"/>
              </a:rPr>
              <a:t>UCBITSS</a:t>
            </a:r>
            <a:endParaRPr lang="en-US" dirty="0">
              <a:solidFill>
                <a:srgbClr val="FFFFFF"/>
              </a:solidFill>
              <a:latin typeface="Helvetica Neue"/>
              <a:cs typeface="Helvetica Neue"/>
            </a:endParaRPr>
          </a:p>
        </p:txBody>
      </p:sp>
      <p:sp>
        <p:nvSpPr>
          <p:cNvPr id="11" name="Text Placeholder 6"/>
          <p:cNvSpPr txBox="1">
            <a:spLocks/>
          </p:cNvSpPr>
          <p:nvPr/>
        </p:nvSpPr>
        <p:spPr>
          <a:xfrm>
            <a:off x="1600200" y="4533900"/>
            <a:ext cx="6400800" cy="762000"/>
          </a:xfrm>
          <a:prstGeom prst="rect">
            <a:avLst/>
          </a:prstGeom>
        </p:spPr>
        <p:txBody>
          <a:bodyPr vert="horz" lIns="91440" tIns="45720" rIns="91440" bIns="45720" rtlCol="0" anchor="t">
            <a:normAutofit fontScale="92500" lnSpcReduction="20000"/>
          </a:bodyPr>
          <a:lstStyle/>
          <a:p>
            <a:pPr marL="0" marR="0" lvl="0" indent="0" algn="l" defTabSz="457200" rtl="0" eaLnBrk="1" fontAlgn="auto" latinLnBrk="0" hangingPunct="1">
              <a:lnSpc>
                <a:spcPct val="100000"/>
              </a:lnSpc>
              <a:spcBef>
                <a:spcPts val="0"/>
              </a:spcBef>
              <a:spcAft>
                <a:spcPts val="0"/>
              </a:spcAft>
              <a:buClrTx/>
              <a:buSzTx/>
              <a:buFont typeface="Arial"/>
              <a:buNone/>
              <a:tabLst/>
              <a:defRPr/>
            </a:pPr>
            <a:r>
              <a:rPr kumimoji="0" lang="en-US" b="0" i="0" u="none" strike="noStrike" kern="1200" cap="none" spc="0" normalizeH="0" baseline="0" noProof="0" dirty="0" smtClean="0">
                <a:ln>
                  <a:noFill/>
                </a:ln>
                <a:solidFill>
                  <a:schemeClr val="tx2"/>
                </a:solidFill>
                <a:effectLst/>
                <a:uLnTx/>
                <a:uFillTx/>
                <a:latin typeface="Avenir Book"/>
                <a:ea typeface="+mn-ea"/>
                <a:cs typeface="Avenir Book"/>
              </a:rPr>
              <a:t>Garret Christensen, Research Fellow</a:t>
            </a:r>
          </a:p>
          <a:p>
            <a:pPr marL="0" marR="0" lvl="0" indent="0" algn="l" defTabSz="457200" rtl="0" eaLnBrk="1" fontAlgn="auto" latinLnBrk="0" hangingPunct="1">
              <a:lnSpc>
                <a:spcPct val="100000"/>
              </a:lnSpc>
              <a:spcBef>
                <a:spcPts val="0"/>
              </a:spcBef>
              <a:spcAft>
                <a:spcPts val="0"/>
              </a:spcAft>
              <a:buClrTx/>
              <a:buSzTx/>
              <a:buFont typeface="Arial"/>
              <a:buNone/>
              <a:tabLst/>
              <a:defRPr/>
            </a:pPr>
            <a:r>
              <a:rPr kumimoji="0" lang="en-US" b="0" i="0" u="none" strike="noStrike" kern="1200" cap="none" spc="0" normalizeH="0" baseline="0" noProof="0" dirty="0" smtClean="0">
                <a:ln>
                  <a:noFill/>
                </a:ln>
                <a:solidFill>
                  <a:schemeClr val="tx2"/>
                </a:solidFill>
                <a:effectLst/>
                <a:uLnTx/>
                <a:uFillTx/>
                <a:latin typeface="Avenir Book"/>
                <a:ea typeface="+mn-ea"/>
                <a:cs typeface="Avenir Book"/>
              </a:rPr>
              <a:t>BITSS and Berkeley Institute for</a:t>
            </a:r>
            <a:r>
              <a:rPr kumimoji="0" lang="en-US" b="0" i="0" u="none" strike="noStrike" kern="1200" cap="none" spc="0" normalizeH="0" noProof="0" dirty="0" smtClean="0">
                <a:ln>
                  <a:noFill/>
                </a:ln>
                <a:solidFill>
                  <a:schemeClr val="tx2"/>
                </a:solidFill>
                <a:effectLst/>
                <a:uLnTx/>
                <a:uFillTx/>
                <a:latin typeface="Avenir Book"/>
                <a:ea typeface="+mn-ea"/>
                <a:cs typeface="Avenir Book"/>
              </a:rPr>
              <a:t> Data Science</a:t>
            </a:r>
            <a:endParaRPr kumimoji="0" lang="en-US" b="0" i="0" u="none" strike="noStrike" kern="1200" cap="none" spc="0" normalizeH="0" baseline="0" noProof="0" dirty="0" smtClean="0">
              <a:ln>
                <a:noFill/>
              </a:ln>
              <a:solidFill>
                <a:schemeClr val="tx2"/>
              </a:solidFill>
              <a:effectLst/>
              <a:uLnTx/>
              <a:uFillTx/>
              <a:latin typeface="Avenir Book"/>
              <a:ea typeface="+mn-ea"/>
              <a:cs typeface="Avenir Book"/>
            </a:endParaRPr>
          </a:p>
          <a:p>
            <a:pPr marL="0" marR="0" lvl="0" indent="0" algn="l" defTabSz="457200" rtl="0" eaLnBrk="1" fontAlgn="auto" latinLnBrk="0" hangingPunct="1">
              <a:lnSpc>
                <a:spcPct val="100000"/>
              </a:lnSpc>
              <a:spcBef>
                <a:spcPts val="0"/>
              </a:spcBef>
              <a:spcAft>
                <a:spcPts val="0"/>
              </a:spcAft>
              <a:buClrTx/>
              <a:buSzTx/>
              <a:buFont typeface="Arial"/>
              <a:buNone/>
              <a:tabLst/>
              <a:defRPr/>
            </a:pPr>
            <a:r>
              <a:rPr kumimoji="0" lang="en-US" b="0" i="0" u="none" strike="noStrike" kern="1200" cap="none" spc="0" normalizeH="0" baseline="0" noProof="0" dirty="0" smtClean="0">
                <a:ln>
                  <a:noFill/>
                </a:ln>
                <a:solidFill>
                  <a:schemeClr val="tx2"/>
                </a:solidFill>
                <a:effectLst/>
                <a:uLnTx/>
                <a:uFillTx/>
                <a:latin typeface="Avenir Book"/>
                <a:ea typeface="+mn-ea"/>
                <a:cs typeface="Avenir Book"/>
              </a:rPr>
              <a:t>APHRC– </a:t>
            </a:r>
            <a:r>
              <a:rPr lang="en-US" dirty="0" smtClean="0">
                <a:solidFill>
                  <a:schemeClr val="tx2"/>
                </a:solidFill>
                <a:latin typeface="Avenir Book"/>
                <a:cs typeface="Avenir Book"/>
              </a:rPr>
              <a:t>Sep 1</a:t>
            </a:r>
            <a:r>
              <a:rPr kumimoji="0" lang="en-US" b="0" i="0" u="none" strike="noStrike" kern="1200" cap="none" spc="0" normalizeH="0" baseline="0" noProof="0" dirty="0" smtClean="0">
                <a:ln>
                  <a:noFill/>
                </a:ln>
                <a:solidFill>
                  <a:schemeClr val="tx2"/>
                </a:solidFill>
                <a:effectLst/>
                <a:uLnTx/>
                <a:uFillTx/>
                <a:latin typeface="Avenir Book"/>
                <a:ea typeface="+mn-ea"/>
                <a:cs typeface="Avenir Book"/>
              </a:rPr>
              <a:t>, </a:t>
            </a:r>
            <a:r>
              <a:rPr kumimoji="0" lang="en-US" b="0" i="0" u="none" strike="noStrike" kern="1200" cap="none" spc="0" normalizeH="0" baseline="0" noProof="0" dirty="0" smtClean="0">
                <a:ln>
                  <a:noFill/>
                </a:ln>
                <a:solidFill>
                  <a:schemeClr val="tx2"/>
                </a:solidFill>
                <a:effectLst/>
                <a:uLnTx/>
                <a:uFillTx/>
                <a:latin typeface="Avenir Book"/>
                <a:ea typeface="+mn-ea"/>
                <a:cs typeface="Avenir Book"/>
              </a:rPr>
              <a:t>2015</a:t>
            </a:r>
            <a:endParaRPr kumimoji="0" lang="en-US" b="0" i="0" u="none" strike="noStrike" kern="1200" cap="none" spc="0" normalizeH="0" baseline="0" noProof="0" dirty="0">
              <a:ln>
                <a:noFill/>
              </a:ln>
              <a:solidFill>
                <a:schemeClr val="tx2"/>
              </a:solidFill>
              <a:effectLst/>
              <a:uLnTx/>
              <a:uFillTx/>
              <a:latin typeface="Avenir Book"/>
              <a:ea typeface="+mn-ea"/>
              <a:cs typeface="Avenir Book"/>
            </a:endParaRPr>
          </a:p>
        </p:txBody>
      </p:sp>
    </p:spTree>
    <p:extLst>
      <p:ext uri="{BB962C8B-B14F-4D97-AF65-F5344CB8AC3E}">
        <p14:creationId xmlns:p14="http://schemas.microsoft.com/office/powerpoint/2010/main" val="8397619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https://bitssblog.files.wordpress.com/2014/09/f1-medium.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676400"/>
            <a:ext cx="4495800" cy="4714876"/>
          </a:xfrm>
          <a:prstGeom prst="rect">
            <a:avLst/>
          </a:prstGeom>
          <a:noFill/>
          <a:extLst>
            <a:ext uri="{909E8E84-426E-40DD-AFC4-6F175D3DCCD1}">
              <a14:hiddenFill xmlns:a14="http://schemas.microsoft.com/office/drawing/2010/main">
                <a:solidFill>
                  <a:srgbClr val="FFFFFF"/>
                </a:solidFill>
              </a14:hiddenFill>
            </a:ext>
          </a:extLst>
        </p:spPr>
      </p:pic>
      <p:sp>
        <p:nvSpPr>
          <p:cNvPr id="16" name="Title 15"/>
          <p:cNvSpPr>
            <a:spLocks noGrp="1"/>
          </p:cNvSpPr>
          <p:nvPr>
            <p:ph type="title"/>
          </p:nvPr>
        </p:nvSpPr>
        <p:spPr/>
        <p:txBody>
          <a:bodyPr/>
          <a:lstStyle/>
          <a:p>
            <a:r>
              <a:rPr lang="en-US" dirty="0" smtClean="0"/>
              <a:t>In social sciences…</a:t>
            </a:r>
            <a:endParaRPr lang="en-US" dirty="0"/>
          </a:p>
        </p:txBody>
      </p:sp>
    </p:spTree>
    <p:extLst>
      <p:ext uri="{BB962C8B-B14F-4D97-AF65-F5344CB8AC3E}">
        <p14:creationId xmlns:p14="http://schemas.microsoft.com/office/powerpoint/2010/main" val="24889880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828800"/>
            <a:ext cx="4191000" cy="44382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Content Placeholder 1"/>
          <p:cNvSpPr txBox="1">
            <a:spLocks/>
          </p:cNvSpPr>
          <p:nvPr/>
        </p:nvSpPr>
        <p:spPr>
          <a:xfrm>
            <a:off x="221087" y="5943600"/>
            <a:ext cx="1988713" cy="381000"/>
          </a:xfrm>
          <a:prstGeom prst="rect">
            <a:avLst/>
          </a:prstGeom>
        </p:spPr>
        <p:txBody>
          <a:bodyPr vert="horz" lIns="91440" tIns="45720" rIns="91440" bIns="45720" rtlCol="0">
            <a:normAutofit/>
          </a:bodyPr>
          <a:lstStyle>
            <a:lvl1pPr marL="342900" indent="-228600" algn="l" defTabSz="914400" rtl="0" eaLnBrk="1" latinLnBrk="0" hangingPunct="1">
              <a:spcBef>
                <a:spcPct val="20000"/>
              </a:spcBef>
              <a:buClr>
                <a:schemeClr val="accent4"/>
              </a:buClr>
              <a:buFont typeface="Wingdings" charset="2"/>
              <a:buChar char="§"/>
              <a:defRPr sz="2400" kern="1200">
                <a:solidFill>
                  <a:schemeClr val="accent5">
                    <a:lumMod val="75000"/>
                  </a:schemeClr>
                </a:solidFill>
                <a:latin typeface="Helvetica Neue"/>
                <a:ea typeface="+mn-ea"/>
                <a:cs typeface="Helvetica Neue"/>
              </a:defRPr>
            </a:lvl1pPr>
            <a:lvl2pPr marL="640080" indent="-228600" algn="l" defTabSz="914400" rtl="0" eaLnBrk="1" latinLnBrk="0" hangingPunct="1">
              <a:spcBef>
                <a:spcPct val="20000"/>
              </a:spcBef>
              <a:buClr>
                <a:schemeClr val="accent4"/>
              </a:buClr>
              <a:buFont typeface="Wingdings" charset="2"/>
              <a:buChar char="§"/>
              <a:defRPr sz="2000" kern="1200">
                <a:solidFill>
                  <a:schemeClr val="accent5">
                    <a:lumMod val="75000"/>
                  </a:schemeClr>
                </a:solidFill>
                <a:latin typeface="Helvetica Neue"/>
                <a:ea typeface="+mn-ea"/>
                <a:cs typeface="Helvetica Neue"/>
              </a:defRPr>
            </a:lvl2pPr>
            <a:lvl3pPr marL="914400" indent="-228600" algn="l" defTabSz="914400" rtl="0" eaLnBrk="1" latinLnBrk="0" hangingPunct="1">
              <a:spcBef>
                <a:spcPct val="20000"/>
              </a:spcBef>
              <a:buClr>
                <a:schemeClr val="accent4"/>
              </a:buClr>
              <a:buFont typeface="Wingdings" charset="2"/>
              <a:buChar char="§"/>
              <a:defRPr sz="1800" kern="1200">
                <a:solidFill>
                  <a:schemeClr val="accent5">
                    <a:lumMod val="75000"/>
                  </a:schemeClr>
                </a:solidFill>
                <a:latin typeface="Helvetica Neue"/>
                <a:ea typeface="+mn-ea"/>
                <a:cs typeface="Helvetica Neue"/>
              </a:defRPr>
            </a:lvl3pPr>
            <a:lvl4pPr marL="1280160" indent="-228600" algn="l" defTabSz="914400" rtl="0" eaLnBrk="1" latinLnBrk="0" hangingPunct="1">
              <a:spcBef>
                <a:spcPct val="20000"/>
              </a:spcBef>
              <a:buClr>
                <a:schemeClr val="accent4"/>
              </a:buClr>
              <a:buFont typeface="Wingdings" charset="2"/>
              <a:buChar char="§"/>
              <a:defRPr sz="1600" kern="1200">
                <a:solidFill>
                  <a:schemeClr val="accent5">
                    <a:lumMod val="75000"/>
                  </a:schemeClr>
                </a:solidFill>
                <a:latin typeface="Helvetica Neue"/>
                <a:ea typeface="+mn-ea"/>
                <a:cs typeface="Helvetica Neue"/>
              </a:defRPr>
            </a:lvl4pPr>
            <a:lvl5pPr marL="1554480" indent="-228600" algn="l" defTabSz="914400" rtl="0" eaLnBrk="1" latinLnBrk="0" hangingPunct="1">
              <a:spcBef>
                <a:spcPct val="20000"/>
              </a:spcBef>
              <a:buClr>
                <a:schemeClr val="accent4"/>
              </a:buClr>
              <a:buFont typeface="Wingdings" charset="2"/>
              <a:buChar char="§"/>
              <a:defRPr sz="1600" kern="1200" baseline="0">
                <a:solidFill>
                  <a:schemeClr val="accent5">
                    <a:lumMod val="75000"/>
                  </a:schemeClr>
                </a:solidFill>
                <a:latin typeface="Helvetica Neue"/>
                <a:ea typeface="+mn-ea"/>
                <a:cs typeface="Helvetica Neue"/>
              </a:defRPr>
            </a:lvl5pPr>
            <a:lvl6pPr marL="1737360" indent="-182880"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6pPr>
            <a:lvl7pPr marL="2011680" indent="-182880" algn="l" defTabSz="914400" rtl="0" eaLnBrk="1" latinLnBrk="0" hangingPunct="1">
              <a:spcBef>
                <a:spcPct val="20000"/>
              </a:spcBef>
              <a:buClr>
                <a:schemeClr val="accent2"/>
              </a:buClr>
              <a:buFont typeface="Arial" pitchFamily="34" charset="0"/>
              <a:buChar char="•"/>
              <a:defRPr sz="1400" kern="1200">
                <a:solidFill>
                  <a:schemeClr val="tx2"/>
                </a:solidFill>
                <a:latin typeface="+mn-lt"/>
                <a:ea typeface="+mn-ea"/>
                <a:cs typeface="+mn-cs"/>
              </a:defRPr>
            </a:lvl7pPr>
            <a:lvl8pPr marL="2194560" indent="-182880" algn="l" defTabSz="914400" rtl="0" eaLnBrk="1" latinLnBrk="0" hangingPunct="1">
              <a:spcBef>
                <a:spcPct val="20000"/>
              </a:spcBef>
              <a:buClr>
                <a:schemeClr val="accent3"/>
              </a:buClr>
              <a:buFont typeface="Arial" pitchFamily="34" charset="0"/>
              <a:buChar char="•"/>
              <a:defRPr sz="1400" kern="1200">
                <a:solidFill>
                  <a:schemeClr val="tx2"/>
                </a:solidFill>
                <a:latin typeface="+mn-lt"/>
                <a:ea typeface="+mn-ea"/>
                <a:cs typeface="+mn-cs"/>
              </a:defRPr>
            </a:lvl8pPr>
            <a:lvl9pPr marL="2377440" indent="-182880" algn="l" defTabSz="914400" rtl="0" eaLnBrk="1" latinLnBrk="0" hangingPunct="1">
              <a:spcBef>
                <a:spcPct val="20000"/>
              </a:spcBef>
              <a:buClr>
                <a:schemeClr val="accent4"/>
              </a:buClr>
              <a:buFont typeface="Arial" pitchFamily="34" charset="0"/>
              <a:buChar char="•"/>
              <a:defRPr sz="1400" kern="1200">
                <a:solidFill>
                  <a:schemeClr val="tx2"/>
                </a:solidFill>
                <a:latin typeface="+mn-lt"/>
                <a:ea typeface="+mn-ea"/>
                <a:cs typeface="+mn-cs"/>
              </a:defRPr>
            </a:lvl9pPr>
          </a:lstStyle>
          <a:p>
            <a:pPr marL="114300" indent="0" algn="ctr">
              <a:buNone/>
            </a:pPr>
            <a:r>
              <a:rPr lang="en-US" sz="1200" dirty="0">
                <a:solidFill>
                  <a:schemeClr val="tx1"/>
                </a:solidFill>
              </a:rPr>
              <a:t>Turner et al. [2008]</a:t>
            </a:r>
            <a:endParaRPr lang="en-US" sz="1200" dirty="0"/>
          </a:p>
        </p:txBody>
      </p:sp>
      <p:sp>
        <p:nvSpPr>
          <p:cNvPr id="8" name="Content Placeholder 1"/>
          <p:cNvSpPr txBox="1">
            <a:spLocks/>
          </p:cNvSpPr>
          <p:nvPr/>
        </p:nvSpPr>
        <p:spPr>
          <a:xfrm>
            <a:off x="6015507" y="3733800"/>
            <a:ext cx="3128493" cy="1160561"/>
          </a:xfrm>
          <a:prstGeom prst="rect">
            <a:avLst/>
          </a:prstGeom>
        </p:spPr>
        <p:txBody>
          <a:bodyPr vert="horz" lIns="91440" tIns="45720" rIns="91440" bIns="45720" rtlCol="0">
            <a:normAutofit/>
          </a:bodyPr>
          <a:lstStyle>
            <a:lvl1pPr marL="342900" indent="-228600" algn="l" defTabSz="914400" rtl="0" eaLnBrk="1" latinLnBrk="0" hangingPunct="1">
              <a:spcBef>
                <a:spcPct val="20000"/>
              </a:spcBef>
              <a:buClr>
                <a:schemeClr val="accent4"/>
              </a:buClr>
              <a:buFont typeface="Wingdings" charset="2"/>
              <a:buChar char="§"/>
              <a:defRPr sz="2400" kern="1200">
                <a:solidFill>
                  <a:schemeClr val="accent5">
                    <a:lumMod val="75000"/>
                  </a:schemeClr>
                </a:solidFill>
                <a:latin typeface="Helvetica Neue"/>
                <a:ea typeface="+mn-ea"/>
                <a:cs typeface="Helvetica Neue"/>
              </a:defRPr>
            </a:lvl1pPr>
            <a:lvl2pPr marL="640080" indent="-228600" algn="l" defTabSz="914400" rtl="0" eaLnBrk="1" latinLnBrk="0" hangingPunct="1">
              <a:spcBef>
                <a:spcPct val="20000"/>
              </a:spcBef>
              <a:buClr>
                <a:schemeClr val="accent4"/>
              </a:buClr>
              <a:buFont typeface="Wingdings" charset="2"/>
              <a:buChar char="§"/>
              <a:defRPr sz="2000" kern="1200">
                <a:solidFill>
                  <a:schemeClr val="accent5">
                    <a:lumMod val="75000"/>
                  </a:schemeClr>
                </a:solidFill>
                <a:latin typeface="Helvetica Neue"/>
                <a:ea typeface="+mn-ea"/>
                <a:cs typeface="Helvetica Neue"/>
              </a:defRPr>
            </a:lvl2pPr>
            <a:lvl3pPr marL="914400" indent="-228600" algn="l" defTabSz="914400" rtl="0" eaLnBrk="1" latinLnBrk="0" hangingPunct="1">
              <a:spcBef>
                <a:spcPct val="20000"/>
              </a:spcBef>
              <a:buClr>
                <a:schemeClr val="accent4"/>
              </a:buClr>
              <a:buFont typeface="Wingdings" charset="2"/>
              <a:buChar char="§"/>
              <a:defRPr sz="1800" kern="1200">
                <a:solidFill>
                  <a:schemeClr val="accent5">
                    <a:lumMod val="75000"/>
                  </a:schemeClr>
                </a:solidFill>
                <a:latin typeface="Helvetica Neue"/>
                <a:ea typeface="+mn-ea"/>
                <a:cs typeface="Helvetica Neue"/>
              </a:defRPr>
            </a:lvl3pPr>
            <a:lvl4pPr marL="1280160" indent="-228600" algn="l" defTabSz="914400" rtl="0" eaLnBrk="1" latinLnBrk="0" hangingPunct="1">
              <a:spcBef>
                <a:spcPct val="20000"/>
              </a:spcBef>
              <a:buClr>
                <a:schemeClr val="accent4"/>
              </a:buClr>
              <a:buFont typeface="Wingdings" charset="2"/>
              <a:buChar char="§"/>
              <a:defRPr sz="1600" kern="1200">
                <a:solidFill>
                  <a:schemeClr val="accent5">
                    <a:lumMod val="75000"/>
                  </a:schemeClr>
                </a:solidFill>
                <a:latin typeface="Helvetica Neue"/>
                <a:ea typeface="+mn-ea"/>
                <a:cs typeface="Helvetica Neue"/>
              </a:defRPr>
            </a:lvl4pPr>
            <a:lvl5pPr marL="1554480" indent="-228600" algn="l" defTabSz="914400" rtl="0" eaLnBrk="1" latinLnBrk="0" hangingPunct="1">
              <a:spcBef>
                <a:spcPct val="20000"/>
              </a:spcBef>
              <a:buClr>
                <a:schemeClr val="accent4"/>
              </a:buClr>
              <a:buFont typeface="Wingdings" charset="2"/>
              <a:buChar char="§"/>
              <a:defRPr sz="1600" kern="1200" baseline="0">
                <a:solidFill>
                  <a:schemeClr val="accent5">
                    <a:lumMod val="75000"/>
                  </a:schemeClr>
                </a:solidFill>
                <a:latin typeface="Helvetica Neue"/>
                <a:ea typeface="+mn-ea"/>
                <a:cs typeface="Helvetica Neue"/>
              </a:defRPr>
            </a:lvl5pPr>
            <a:lvl6pPr marL="1737360" indent="-182880"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6pPr>
            <a:lvl7pPr marL="2011680" indent="-182880" algn="l" defTabSz="914400" rtl="0" eaLnBrk="1" latinLnBrk="0" hangingPunct="1">
              <a:spcBef>
                <a:spcPct val="20000"/>
              </a:spcBef>
              <a:buClr>
                <a:schemeClr val="accent2"/>
              </a:buClr>
              <a:buFont typeface="Arial" pitchFamily="34" charset="0"/>
              <a:buChar char="•"/>
              <a:defRPr sz="1400" kern="1200">
                <a:solidFill>
                  <a:schemeClr val="tx2"/>
                </a:solidFill>
                <a:latin typeface="+mn-lt"/>
                <a:ea typeface="+mn-ea"/>
                <a:cs typeface="+mn-cs"/>
              </a:defRPr>
            </a:lvl7pPr>
            <a:lvl8pPr marL="2194560" indent="-182880" algn="l" defTabSz="914400" rtl="0" eaLnBrk="1" latinLnBrk="0" hangingPunct="1">
              <a:spcBef>
                <a:spcPct val="20000"/>
              </a:spcBef>
              <a:buClr>
                <a:schemeClr val="accent3"/>
              </a:buClr>
              <a:buFont typeface="Arial" pitchFamily="34" charset="0"/>
              <a:buChar char="•"/>
              <a:defRPr sz="1400" kern="1200">
                <a:solidFill>
                  <a:schemeClr val="tx2"/>
                </a:solidFill>
                <a:latin typeface="+mn-lt"/>
                <a:ea typeface="+mn-ea"/>
                <a:cs typeface="+mn-cs"/>
              </a:defRPr>
            </a:lvl8pPr>
            <a:lvl9pPr marL="2377440" indent="-182880" algn="l" defTabSz="914400" rtl="0" eaLnBrk="1" latinLnBrk="0" hangingPunct="1">
              <a:spcBef>
                <a:spcPct val="20000"/>
              </a:spcBef>
              <a:buClr>
                <a:schemeClr val="accent4"/>
              </a:buClr>
              <a:buFont typeface="Arial" pitchFamily="34" charset="0"/>
              <a:buChar char="•"/>
              <a:defRPr sz="1400" kern="1200">
                <a:solidFill>
                  <a:schemeClr val="tx2"/>
                </a:solidFill>
                <a:latin typeface="+mn-lt"/>
                <a:ea typeface="+mn-ea"/>
                <a:cs typeface="+mn-cs"/>
              </a:defRPr>
            </a:lvl9pPr>
          </a:lstStyle>
          <a:p>
            <a:pPr marL="114300" indent="0" algn="ctr">
              <a:buNone/>
            </a:pPr>
            <a:r>
              <a:rPr lang="en-US" dirty="0" smtClean="0"/>
              <a:t>ClinicalTrials.gov</a:t>
            </a:r>
            <a:endParaRPr lang="en-US" dirty="0"/>
          </a:p>
        </p:txBody>
      </p:sp>
      <p:sp>
        <p:nvSpPr>
          <p:cNvPr id="3" name="Down Arrow 2"/>
          <p:cNvSpPr/>
          <p:nvPr/>
        </p:nvSpPr>
        <p:spPr>
          <a:xfrm rot="16200000">
            <a:off x="5448300" y="3543300"/>
            <a:ext cx="457200" cy="838200"/>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5" name="Title 14"/>
          <p:cNvSpPr>
            <a:spLocks noGrp="1"/>
          </p:cNvSpPr>
          <p:nvPr>
            <p:ph type="title"/>
          </p:nvPr>
        </p:nvSpPr>
        <p:spPr/>
        <p:txBody>
          <a:bodyPr/>
          <a:lstStyle/>
          <a:p>
            <a:r>
              <a:rPr lang="en-US" dirty="0" smtClean="0"/>
              <a:t>In medicine…</a:t>
            </a:r>
            <a:endParaRPr lang="en-US" dirty="0"/>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err="1" smtClean="0"/>
              <a:t>p</a:t>
            </a:r>
            <a:r>
              <a:rPr lang="en-US" dirty="0" smtClean="0"/>
              <a:t>-curves</a:t>
            </a:r>
            <a:endParaRPr lang="en-US" dirty="0"/>
          </a:p>
        </p:txBody>
      </p:sp>
      <p:sp>
        <p:nvSpPr>
          <p:cNvPr id="2" name="Content Placeholder 1"/>
          <p:cNvSpPr>
            <a:spLocks noGrp="1"/>
          </p:cNvSpPr>
          <p:nvPr>
            <p:ph idx="1"/>
          </p:nvPr>
        </p:nvSpPr>
        <p:spPr/>
        <p:txBody>
          <a:bodyPr>
            <a:normAutofit/>
          </a:bodyPr>
          <a:lstStyle/>
          <a:p>
            <a:r>
              <a:rPr lang="en-US" dirty="0" smtClean="0"/>
              <a:t>Scientists want to test hypotheses</a:t>
            </a:r>
          </a:p>
          <a:p>
            <a:pPr lvl="1"/>
            <a:r>
              <a:rPr lang="en-US" dirty="0" smtClean="0"/>
              <a:t>i.e. look for relationships among variables (schooling, test scores)</a:t>
            </a:r>
          </a:p>
          <a:p>
            <a:pPr lvl="1"/>
            <a:r>
              <a:rPr lang="en-US" dirty="0" smtClean="0"/>
              <a:t>Observed relationships should be statistically significant</a:t>
            </a:r>
          </a:p>
          <a:p>
            <a:pPr lvl="2"/>
            <a:r>
              <a:rPr lang="en-US" dirty="0" smtClean="0"/>
              <a:t>Minimize the likelihood that an observed relationship is actually a false discovery </a:t>
            </a:r>
          </a:p>
          <a:p>
            <a:pPr lvl="2"/>
            <a:r>
              <a:rPr lang="en-US" dirty="0" smtClean="0"/>
              <a:t>Common norm: probability &lt; 0.05</a:t>
            </a:r>
          </a:p>
          <a:p>
            <a:pPr marL="571500" indent="-457200">
              <a:buNone/>
            </a:pPr>
            <a:endParaRPr lang="en-US" i="1" dirty="0" smtClean="0"/>
          </a:p>
          <a:p>
            <a:pPr marL="571500" indent="-457200">
              <a:buNone/>
            </a:pPr>
            <a:r>
              <a:rPr lang="en-US" dirty="0" smtClean="0"/>
              <a:t>But null results not “interesting” ...</a:t>
            </a:r>
          </a:p>
          <a:p>
            <a:pPr marL="571500" indent="-457200">
              <a:buNone/>
            </a:pPr>
            <a:r>
              <a:rPr lang="en-US" i="1" dirty="0" smtClean="0"/>
              <a:t>So incentive is to look for (or report) the positive effects,</a:t>
            </a:r>
          </a:p>
          <a:p>
            <a:pPr marL="571500" indent="-457200">
              <a:buNone/>
            </a:pPr>
            <a:r>
              <a:rPr lang="en-US" i="1" dirty="0" smtClean="0"/>
              <a:t>   even if they’re false discoveries</a:t>
            </a:r>
          </a:p>
          <a:p>
            <a:pPr marL="571500" indent="-457200">
              <a:buNone/>
            </a:pPr>
            <a:endParaRPr lang="en-US" i="1" dirty="0" smtClean="0"/>
          </a:p>
        </p:txBody>
      </p:sp>
    </p:spTree>
    <p:extLst>
      <p:ext uri="{BB962C8B-B14F-4D97-AF65-F5344CB8AC3E}">
        <p14:creationId xmlns:p14="http://schemas.microsoft.com/office/powerpoint/2010/main" val="9058394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1"/>
          <p:cNvSpPr txBox="1">
            <a:spLocks/>
          </p:cNvSpPr>
          <p:nvPr/>
        </p:nvSpPr>
        <p:spPr>
          <a:xfrm>
            <a:off x="5177843" y="6248400"/>
            <a:ext cx="2674513" cy="381000"/>
          </a:xfrm>
          <a:prstGeom prst="rect">
            <a:avLst/>
          </a:prstGeom>
        </p:spPr>
        <p:txBody>
          <a:bodyPr vert="horz" lIns="91440" tIns="45720" rIns="91440" bIns="45720" rtlCol="0">
            <a:normAutofit/>
          </a:bodyPr>
          <a:lstStyle>
            <a:lvl1pPr marL="342900" indent="-228600" algn="l" defTabSz="914400" rtl="0" eaLnBrk="1" latinLnBrk="0" hangingPunct="1">
              <a:spcBef>
                <a:spcPct val="20000"/>
              </a:spcBef>
              <a:buClr>
                <a:schemeClr val="accent4"/>
              </a:buClr>
              <a:buFont typeface="Wingdings" charset="2"/>
              <a:buChar char="§"/>
              <a:defRPr sz="2400" kern="1200">
                <a:solidFill>
                  <a:schemeClr val="accent5">
                    <a:lumMod val="75000"/>
                  </a:schemeClr>
                </a:solidFill>
                <a:latin typeface="Helvetica Neue"/>
                <a:ea typeface="+mn-ea"/>
                <a:cs typeface="Helvetica Neue"/>
              </a:defRPr>
            </a:lvl1pPr>
            <a:lvl2pPr marL="640080" indent="-228600" algn="l" defTabSz="914400" rtl="0" eaLnBrk="1" latinLnBrk="0" hangingPunct="1">
              <a:spcBef>
                <a:spcPct val="20000"/>
              </a:spcBef>
              <a:buClr>
                <a:schemeClr val="accent4"/>
              </a:buClr>
              <a:buFont typeface="Wingdings" charset="2"/>
              <a:buChar char="§"/>
              <a:defRPr sz="2000" kern="1200">
                <a:solidFill>
                  <a:schemeClr val="accent5">
                    <a:lumMod val="75000"/>
                  </a:schemeClr>
                </a:solidFill>
                <a:latin typeface="Helvetica Neue"/>
                <a:ea typeface="+mn-ea"/>
                <a:cs typeface="Helvetica Neue"/>
              </a:defRPr>
            </a:lvl2pPr>
            <a:lvl3pPr marL="914400" indent="-228600" algn="l" defTabSz="914400" rtl="0" eaLnBrk="1" latinLnBrk="0" hangingPunct="1">
              <a:spcBef>
                <a:spcPct val="20000"/>
              </a:spcBef>
              <a:buClr>
                <a:schemeClr val="accent4"/>
              </a:buClr>
              <a:buFont typeface="Wingdings" charset="2"/>
              <a:buChar char="§"/>
              <a:defRPr sz="1800" kern="1200">
                <a:solidFill>
                  <a:schemeClr val="accent5">
                    <a:lumMod val="75000"/>
                  </a:schemeClr>
                </a:solidFill>
                <a:latin typeface="Helvetica Neue"/>
                <a:ea typeface="+mn-ea"/>
                <a:cs typeface="Helvetica Neue"/>
              </a:defRPr>
            </a:lvl3pPr>
            <a:lvl4pPr marL="1280160" indent="-228600" algn="l" defTabSz="914400" rtl="0" eaLnBrk="1" latinLnBrk="0" hangingPunct="1">
              <a:spcBef>
                <a:spcPct val="20000"/>
              </a:spcBef>
              <a:buClr>
                <a:schemeClr val="accent4"/>
              </a:buClr>
              <a:buFont typeface="Wingdings" charset="2"/>
              <a:buChar char="§"/>
              <a:defRPr sz="1600" kern="1200">
                <a:solidFill>
                  <a:schemeClr val="accent5">
                    <a:lumMod val="75000"/>
                  </a:schemeClr>
                </a:solidFill>
                <a:latin typeface="Helvetica Neue"/>
                <a:ea typeface="+mn-ea"/>
                <a:cs typeface="Helvetica Neue"/>
              </a:defRPr>
            </a:lvl4pPr>
            <a:lvl5pPr marL="1554480" indent="-228600" algn="l" defTabSz="914400" rtl="0" eaLnBrk="1" latinLnBrk="0" hangingPunct="1">
              <a:spcBef>
                <a:spcPct val="20000"/>
              </a:spcBef>
              <a:buClr>
                <a:schemeClr val="accent4"/>
              </a:buClr>
              <a:buFont typeface="Wingdings" charset="2"/>
              <a:buChar char="§"/>
              <a:defRPr sz="1600" kern="1200" baseline="0">
                <a:solidFill>
                  <a:schemeClr val="accent5">
                    <a:lumMod val="75000"/>
                  </a:schemeClr>
                </a:solidFill>
                <a:latin typeface="Helvetica Neue"/>
                <a:ea typeface="+mn-ea"/>
                <a:cs typeface="Helvetica Neue"/>
              </a:defRPr>
            </a:lvl5pPr>
            <a:lvl6pPr marL="1737360" indent="-182880"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6pPr>
            <a:lvl7pPr marL="2011680" indent="-182880" algn="l" defTabSz="914400" rtl="0" eaLnBrk="1" latinLnBrk="0" hangingPunct="1">
              <a:spcBef>
                <a:spcPct val="20000"/>
              </a:spcBef>
              <a:buClr>
                <a:schemeClr val="accent2"/>
              </a:buClr>
              <a:buFont typeface="Arial" pitchFamily="34" charset="0"/>
              <a:buChar char="•"/>
              <a:defRPr sz="1400" kern="1200">
                <a:solidFill>
                  <a:schemeClr val="tx2"/>
                </a:solidFill>
                <a:latin typeface="+mn-lt"/>
                <a:ea typeface="+mn-ea"/>
                <a:cs typeface="+mn-cs"/>
              </a:defRPr>
            </a:lvl7pPr>
            <a:lvl8pPr marL="2194560" indent="-182880" algn="l" defTabSz="914400" rtl="0" eaLnBrk="1" latinLnBrk="0" hangingPunct="1">
              <a:spcBef>
                <a:spcPct val="20000"/>
              </a:spcBef>
              <a:buClr>
                <a:schemeClr val="accent3"/>
              </a:buClr>
              <a:buFont typeface="Arial" pitchFamily="34" charset="0"/>
              <a:buChar char="•"/>
              <a:defRPr sz="1400" kern="1200">
                <a:solidFill>
                  <a:schemeClr val="tx2"/>
                </a:solidFill>
                <a:latin typeface="+mn-lt"/>
                <a:ea typeface="+mn-ea"/>
                <a:cs typeface="+mn-cs"/>
              </a:defRPr>
            </a:lvl8pPr>
            <a:lvl9pPr marL="2377440" indent="-182880" algn="l" defTabSz="914400" rtl="0" eaLnBrk="1" latinLnBrk="0" hangingPunct="1">
              <a:spcBef>
                <a:spcPct val="20000"/>
              </a:spcBef>
              <a:buClr>
                <a:schemeClr val="accent4"/>
              </a:buClr>
              <a:buFont typeface="Arial" pitchFamily="34" charset="0"/>
              <a:buChar char="•"/>
              <a:defRPr sz="1400" kern="1200">
                <a:solidFill>
                  <a:schemeClr val="tx2"/>
                </a:solidFill>
                <a:latin typeface="+mn-lt"/>
                <a:ea typeface="+mn-ea"/>
                <a:cs typeface="+mn-cs"/>
              </a:defRPr>
            </a:lvl9pPr>
          </a:lstStyle>
          <a:p>
            <a:pPr marL="114300" indent="0" algn="ctr">
              <a:buNone/>
            </a:pPr>
            <a:r>
              <a:rPr lang="en-US" sz="1200" dirty="0">
                <a:solidFill>
                  <a:schemeClr val="tx1"/>
                </a:solidFill>
              </a:rPr>
              <a:t>Turner et al. [2008]</a:t>
            </a:r>
            <a:endParaRPr lang="en-US" sz="1200" dirty="0"/>
          </a:p>
        </p:txBody>
      </p:sp>
      <p:sp>
        <p:nvSpPr>
          <p:cNvPr id="15" name="Title 14"/>
          <p:cNvSpPr>
            <a:spLocks noGrp="1"/>
          </p:cNvSpPr>
          <p:nvPr>
            <p:ph type="title"/>
          </p:nvPr>
        </p:nvSpPr>
        <p:spPr/>
        <p:txBody>
          <a:bodyPr/>
          <a:lstStyle/>
          <a:p>
            <a:r>
              <a:rPr lang="en-US" dirty="0" smtClean="0"/>
              <a:t>In economics…</a:t>
            </a:r>
            <a:endParaRPr lang="en-US" dirty="0"/>
          </a:p>
        </p:txBody>
      </p:sp>
      <p:pic>
        <p:nvPicPr>
          <p:cNvPr id="12" name="Picture 11"/>
          <p:cNvPicPr>
            <a:picLocks noChangeAspect="1"/>
          </p:cNvPicPr>
          <p:nvPr/>
        </p:nvPicPr>
        <p:blipFill>
          <a:blip r:embed="rId3"/>
          <a:stretch>
            <a:fillRect/>
          </a:stretch>
        </p:blipFill>
        <p:spPr>
          <a:xfrm>
            <a:off x="528633" y="1371600"/>
            <a:ext cx="7548567" cy="5192125"/>
          </a:xfrm>
          <a:prstGeom prst="rect">
            <a:avLst/>
          </a:prstGeom>
        </p:spPr>
      </p:pic>
      <p:sp>
        <p:nvSpPr>
          <p:cNvPr id="13" name="TextBox 12"/>
          <p:cNvSpPr txBox="1"/>
          <p:nvPr/>
        </p:nvSpPr>
        <p:spPr>
          <a:xfrm>
            <a:off x="1338195" y="1931543"/>
            <a:ext cx="5952358" cy="307777"/>
          </a:xfrm>
          <a:prstGeom prst="rect">
            <a:avLst/>
          </a:prstGeom>
          <a:noFill/>
        </p:spPr>
        <p:txBody>
          <a:bodyPr wrap="none" rtlCol="0">
            <a:spAutoFit/>
          </a:bodyPr>
          <a:lstStyle/>
          <a:p>
            <a:r>
              <a:rPr lang="en-US" sz="1400" dirty="0" err="1" smtClean="0">
                <a:latin typeface="Times New Roman"/>
                <a:cs typeface="Times New Roman"/>
              </a:rPr>
              <a:t>Brodeur</a:t>
            </a:r>
            <a:r>
              <a:rPr lang="en-US" sz="1400" dirty="0" smtClean="0">
                <a:latin typeface="Times New Roman"/>
                <a:cs typeface="Times New Roman"/>
              </a:rPr>
              <a:t> et al 2015. Data 50,000 tests published in AER, JPE, QJE (2005-2011)</a:t>
            </a:r>
            <a:endParaRPr lang="en-US" sz="1400" dirty="0">
              <a:latin typeface="Times New Roman"/>
              <a:cs typeface="Times New Roman"/>
            </a:endParaRPr>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smtClean="0"/>
              <a:t>In sociology…</a:t>
            </a:r>
            <a:endParaRPr lang="en-US" dirty="0"/>
          </a:p>
        </p:txBody>
      </p:sp>
      <p:pic>
        <p:nvPicPr>
          <p:cNvPr id="8" name="Picture 7"/>
          <p:cNvPicPr>
            <a:picLocks noChangeAspect="1"/>
          </p:cNvPicPr>
          <p:nvPr/>
        </p:nvPicPr>
        <p:blipFill>
          <a:blip r:embed="rId3"/>
          <a:srcRect t="5420" b="3903"/>
          <a:stretch>
            <a:fillRect/>
          </a:stretch>
        </p:blipFill>
        <p:spPr>
          <a:xfrm>
            <a:off x="329156" y="1600200"/>
            <a:ext cx="5928760" cy="5041141"/>
          </a:xfrm>
          <a:prstGeom prst="rect">
            <a:avLst/>
          </a:prstGeom>
        </p:spPr>
      </p:pic>
      <p:sp>
        <p:nvSpPr>
          <p:cNvPr id="9" name="TextBox 8"/>
          <p:cNvSpPr txBox="1"/>
          <p:nvPr/>
        </p:nvSpPr>
        <p:spPr>
          <a:xfrm>
            <a:off x="3810000" y="2438400"/>
            <a:ext cx="3519040" cy="307777"/>
          </a:xfrm>
          <a:prstGeom prst="rect">
            <a:avLst/>
          </a:prstGeom>
          <a:noFill/>
        </p:spPr>
        <p:txBody>
          <a:bodyPr wrap="square" rtlCol="0">
            <a:spAutoFit/>
          </a:bodyPr>
          <a:lstStyle/>
          <a:p>
            <a:r>
              <a:rPr lang="en-US" sz="1400" dirty="0" smtClean="0">
                <a:latin typeface="Times New Roman"/>
                <a:cs typeface="Times New Roman"/>
              </a:rPr>
              <a:t>Gerber and Malhotra 2008</a:t>
            </a:r>
            <a:endParaRPr lang="en-US" sz="1400" dirty="0">
              <a:latin typeface="Times New Roman"/>
              <a:cs typeface="Times New Roman"/>
            </a:endParaRPr>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political science…</a:t>
            </a:r>
            <a:endParaRPr lang="en-US" dirty="0"/>
          </a:p>
        </p:txBody>
      </p:sp>
      <p:pic>
        <p:nvPicPr>
          <p:cNvPr id="4" name="Picture 3"/>
          <p:cNvPicPr>
            <a:picLocks noChangeAspect="1"/>
          </p:cNvPicPr>
          <p:nvPr/>
        </p:nvPicPr>
        <p:blipFill>
          <a:blip r:embed="rId3"/>
          <a:stretch>
            <a:fillRect/>
          </a:stretch>
        </p:blipFill>
        <p:spPr>
          <a:xfrm>
            <a:off x="377828" y="1666534"/>
            <a:ext cx="6882448" cy="4934585"/>
          </a:xfrm>
          <a:prstGeom prst="rect">
            <a:avLst/>
          </a:prstGeom>
        </p:spPr>
      </p:pic>
      <p:sp>
        <p:nvSpPr>
          <p:cNvPr id="5" name="TextBox 4"/>
          <p:cNvSpPr txBox="1"/>
          <p:nvPr/>
        </p:nvSpPr>
        <p:spPr>
          <a:xfrm>
            <a:off x="4373748" y="1787561"/>
            <a:ext cx="3519040" cy="307777"/>
          </a:xfrm>
          <a:prstGeom prst="rect">
            <a:avLst/>
          </a:prstGeom>
          <a:noFill/>
        </p:spPr>
        <p:txBody>
          <a:bodyPr wrap="square" rtlCol="0">
            <a:spAutoFit/>
          </a:bodyPr>
          <a:lstStyle/>
          <a:p>
            <a:r>
              <a:rPr lang="en-US" sz="1400" dirty="0" smtClean="0">
                <a:latin typeface="Times New Roman"/>
                <a:cs typeface="Times New Roman"/>
              </a:rPr>
              <a:t>Gerber and Malhotra 2008</a:t>
            </a:r>
            <a:endParaRPr lang="en-US" sz="1400" dirty="0">
              <a:latin typeface="Times New Roman"/>
              <a:cs typeface="Times New Roman"/>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ata-massage-cartoon.jpg"/>
          <p:cNvPicPr>
            <a:picLocks noChangeAspect="1"/>
          </p:cNvPicPr>
          <p:nvPr/>
        </p:nvPicPr>
        <p:blipFill>
          <a:blip r:embed="rId2"/>
          <a:stretch>
            <a:fillRect/>
          </a:stretch>
        </p:blipFill>
        <p:spPr>
          <a:xfrm>
            <a:off x="1981200" y="914400"/>
            <a:ext cx="5317331" cy="5334000"/>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Registries</a:t>
            </a:r>
            <a:endParaRPr lang="en-US" dirty="0"/>
          </a:p>
        </p:txBody>
      </p:sp>
      <p:sp>
        <p:nvSpPr>
          <p:cNvPr id="3" name="Content Placeholder 2"/>
          <p:cNvSpPr>
            <a:spLocks noGrp="1"/>
          </p:cNvSpPr>
          <p:nvPr>
            <p:ph idx="1"/>
          </p:nvPr>
        </p:nvSpPr>
        <p:spPr/>
        <p:txBody>
          <a:bodyPr>
            <a:normAutofit fontScale="92500" lnSpcReduction="20000"/>
          </a:bodyPr>
          <a:lstStyle/>
          <a:p>
            <a:pPr marL="514350" indent="-514350">
              <a:buNone/>
            </a:pPr>
            <a:r>
              <a:rPr lang="en-US" dirty="0" smtClean="0"/>
              <a:t>Prospectively register hypotheses in a public database</a:t>
            </a:r>
          </a:p>
          <a:p>
            <a:pPr marL="514350" indent="-514350">
              <a:buNone/>
            </a:pPr>
            <a:r>
              <a:rPr lang="en-US" dirty="0" smtClean="0"/>
              <a:t>“Paper trail” to solve the “File Drawer” problem</a:t>
            </a:r>
          </a:p>
          <a:p>
            <a:pPr marL="514350" indent="-514350">
              <a:buNone/>
            </a:pPr>
            <a:r>
              <a:rPr lang="en-US" dirty="0" smtClean="0"/>
              <a:t>Differentiate </a:t>
            </a:r>
            <a:r>
              <a:rPr lang="en-US" i="1" dirty="0" smtClean="0"/>
              <a:t>confirmatory</a:t>
            </a:r>
            <a:r>
              <a:rPr lang="en-US" dirty="0" smtClean="0"/>
              <a:t> hypothesis testing from </a:t>
            </a:r>
            <a:r>
              <a:rPr lang="en-US" i="1" dirty="0" smtClean="0"/>
              <a:t>exploratory</a:t>
            </a:r>
          </a:p>
          <a:p>
            <a:pPr marL="514350" indent="-514350">
              <a:buNone/>
            </a:pPr>
            <a:endParaRPr lang="en-US" dirty="0" smtClean="0"/>
          </a:p>
          <a:p>
            <a:pPr lvl="1"/>
            <a:r>
              <a:rPr lang="en-US" dirty="0" smtClean="0">
                <a:sym typeface="Wingdings" panose="05000000000000000000" pitchFamily="2" charset="2"/>
              </a:rPr>
              <a:t>Medicine &amp; Public Health: </a:t>
            </a:r>
            <a:r>
              <a:rPr lang="en-US" dirty="0" smtClean="0">
                <a:sym typeface="Wingdings" panose="05000000000000000000" pitchFamily="2" charset="2"/>
                <a:hlinkClick r:id="rId2"/>
              </a:rPr>
              <a:t>clinicaltrials.gov</a:t>
            </a:r>
            <a:endParaRPr lang="en-US" dirty="0" smtClean="0">
              <a:sym typeface="Wingdings" panose="05000000000000000000" pitchFamily="2" charset="2"/>
            </a:endParaRPr>
          </a:p>
          <a:p>
            <a:pPr lvl="1"/>
            <a:r>
              <a:rPr lang="en-US" dirty="0" smtClean="0">
                <a:sym typeface="Wingdings" panose="05000000000000000000" pitchFamily="2" charset="2"/>
              </a:rPr>
              <a:t>Economics: 2013 AEA registry: </a:t>
            </a:r>
            <a:r>
              <a:rPr lang="en-US" dirty="0" smtClean="0">
                <a:hlinkClick r:id="rId3"/>
              </a:rPr>
              <a:t>socialscienceregistry.org</a:t>
            </a:r>
            <a:endParaRPr lang="en-US" dirty="0" smtClean="0"/>
          </a:p>
          <a:p>
            <a:pPr lvl="1"/>
            <a:r>
              <a:rPr lang="en-US" dirty="0" smtClean="0">
                <a:sym typeface="Wingdings" panose="05000000000000000000" pitchFamily="2" charset="2"/>
              </a:rPr>
              <a:t>Political Science: EGAP Registry: </a:t>
            </a:r>
            <a:r>
              <a:rPr lang="en-US" dirty="0" smtClean="0">
                <a:sym typeface="Wingdings" panose="05000000000000000000" pitchFamily="2" charset="2"/>
                <a:hlinkClick r:id="rId4"/>
              </a:rPr>
              <a:t>egap.org/design-registration</a:t>
            </a:r>
            <a:endParaRPr lang="en-US" dirty="0" smtClean="0">
              <a:sym typeface="Wingdings" panose="05000000000000000000" pitchFamily="2" charset="2"/>
            </a:endParaRPr>
          </a:p>
          <a:p>
            <a:pPr lvl="1"/>
            <a:r>
              <a:rPr lang="en-US" dirty="0" smtClean="0">
                <a:sym typeface="Wingdings" panose="05000000000000000000" pitchFamily="2" charset="2"/>
              </a:rPr>
              <a:t>Development: 3IE Registry: </a:t>
            </a:r>
            <a:r>
              <a:rPr lang="en-US" dirty="0" smtClean="0">
                <a:sym typeface="Wingdings" panose="05000000000000000000" pitchFamily="2" charset="2"/>
                <a:hlinkClick r:id="rId5"/>
              </a:rPr>
              <a:t>ridie.3ieimpact.org</a:t>
            </a:r>
            <a:endParaRPr lang="en-US" dirty="0" smtClean="0">
              <a:sym typeface="Wingdings" panose="05000000000000000000" pitchFamily="2" charset="2"/>
            </a:endParaRPr>
          </a:p>
          <a:p>
            <a:pPr lvl="1"/>
            <a:r>
              <a:rPr lang="en-US" b="1" dirty="0" smtClean="0">
                <a:sym typeface="Wingdings" panose="05000000000000000000" pitchFamily="2" charset="2"/>
              </a:rPr>
              <a:t>Open Science Framework: </a:t>
            </a:r>
            <a:r>
              <a:rPr lang="en-US" b="1" dirty="0" smtClean="0">
                <a:sym typeface="Wingdings" panose="05000000000000000000" pitchFamily="2" charset="2"/>
                <a:hlinkClick r:id="rId6"/>
              </a:rPr>
              <a:t>http://osf.io</a:t>
            </a:r>
            <a:endParaRPr lang="en-US" b="1" dirty="0" smtClean="0">
              <a:sym typeface="Wingdings" panose="05000000000000000000" pitchFamily="2" charset="2"/>
            </a:endParaRPr>
          </a:p>
          <a:p>
            <a:pPr lvl="1">
              <a:buNone/>
            </a:pPr>
            <a:endParaRPr lang="en-US" b="1" dirty="0" smtClean="0">
              <a:sym typeface="Wingdings" panose="05000000000000000000" pitchFamily="2" charset="2"/>
            </a:endParaRPr>
          </a:p>
          <a:p>
            <a:pPr marL="514350" indent="-514350">
              <a:buNone/>
            </a:pPr>
            <a:r>
              <a:rPr lang="en-US" dirty="0" smtClean="0"/>
              <a:t>Open Questions:</a:t>
            </a:r>
          </a:p>
          <a:p>
            <a:pPr lvl="1"/>
            <a:r>
              <a:rPr lang="en-US" dirty="0" smtClean="0">
                <a:sym typeface="Wingdings" panose="05000000000000000000" pitchFamily="2" charset="2"/>
              </a:rPr>
              <a:t>How best to promote registration? Nudges, incentives (Registered Reports, Badges), requirements (journal standards), penalties?</a:t>
            </a:r>
          </a:p>
          <a:p>
            <a:pPr lvl="1"/>
            <a:r>
              <a:rPr lang="en-US" dirty="0" smtClean="0">
                <a:sym typeface="Wingdings" panose="05000000000000000000" pitchFamily="2" charset="2"/>
              </a:rPr>
              <a:t>How to adjust for observational (non-experimental) work?  </a:t>
            </a:r>
          </a:p>
          <a:p>
            <a:pPr lvl="1">
              <a:buNone/>
            </a:pPr>
            <a:endParaRPr lang="en-US" b="1" dirty="0" smtClean="0">
              <a:sym typeface="Wingdings" panose="05000000000000000000" pitchFamily="2" charset="2"/>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Registries</a:t>
            </a:r>
            <a:endParaRPr lang="en-US" dirty="0"/>
          </a:p>
        </p:txBody>
      </p:sp>
      <p:sp>
        <p:nvSpPr>
          <p:cNvPr id="4" name="Content Placeholder 3"/>
          <p:cNvSpPr>
            <a:spLocks noGrp="1"/>
          </p:cNvSpPr>
          <p:nvPr>
            <p:ph idx="1"/>
          </p:nvPr>
        </p:nvSpPr>
        <p:spPr/>
        <p:txBody>
          <a:bodyPr/>
          <a:lstStyle/>
          <a:p>
            <a:r>
              <a:rPr lang="en-US" dirty="0" smtClean="0"/>
              <a:t>$1,000,000 Pre-</a:t>
            </a:r>
            <a:r>
              <a:rPr lang="en-US" dirty="0" err="1" smtClean="0"/>
              <a:t>Reg</a:t>
            </a:r>
            <a:r>
              <a:rPr lang="en-US" dirty="0" smtClean="0"/>
              <a:t> Challenge</a:t>
            </a:r>
          </a:p>
          <a:p>
            <a:pPr>
              <a:buNone/>
            </a:pPr>
            <a:r>
              <a:rPr lang="en-US" dirty="0" smtClean="0">
                <a:solidFill>
                  <a:srgbClr val="C20A8D"/>
                </a:solidFill>
              </a:rPr>
              <a:t>http://</a:t>
            </a:r>
            <a:r>
              <a:rPr lang="en-US" dirty="0" err="1" smtClean="0">
                <a:solidFill>
                  <a:srgbClr val="C20A8D"/>
                </a:solidFill>
              </a:rPr>
              <a:t>centerforopenscience.org/prereg</a:t>
            </a:r>
            <a:r>
              <a:rPr lang="en-US" dirty="0" smtClean="0">
                <a:solidFill>
                  <a:srgbClr val="C20A8D"/>
                </a:solidFill>
              </a:rPr>
              <a:t>/</a:t>
            </a:r>
          </a:p>
          <a:p>
            <a:endParaRPr lang="en-US" dirty="0"/>
          </a:p>
        </p:txBody>
      </p:sp>
      <p:pic>
        <p:nvPicPr>
          <p:cNvPr id="5" name="Picture 4" descr="pre-reg.jpg"/>
          <p:cNvPicPr>
            <a:picLocks noChangeAspect="1"/>
          </p:cNvPicPr>
          <p:nvPr/>
        </p:nvPicPr>
        <p:blipFill>
          <a:blip r:embed="rId2"/>
          <a:srcRect t="4969" b="5590"/>
          <a:stretch>
            <a:fillRect/>
          </a:stretch>
        </p:blipFill>
        <p:spPr>
          <a:xfrm>
            <a:off x="323850" y="2743200"/>
            <a:ext cx="8496300" cy="3657600"/>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smtClean="0"/>
              <a:t>Non-disclosure</a:t>
            </a:r>
            <a:endParaRPr lang="en-US" dirty="0"/>
          </a:p>
        </p:txBody>
      </p:sp>
      <p:sp>
        <p:nvSpPr>
          <p:cNvPr id="11" name="Content Placeholder 10"/>
          <p:cNvSpPr>
            <a:spLocks noGrp="1"/>
          </p:cNvSpPr>
          <p:nvPr>
            <p:ph idx="1"/>
          </p:nvPr>
        </p:nvSpPr>
        <p:spPr/>
        <p:txBody>
          <a:bodyPr/>
          <a:lstStyle/>
          <a:p>
            <a:r>
              <a:rPr lang="en-US" dirty="0" smtClean="0"/>
              <a:t>To evaluate the evidentiary quality of research, we need full universe of methods and results….</a:t>
            </a:r>
          </a:p>
          <a:p>
            <a:pPr lvl="1"/>
            <a:r>
              <a:rPr lang="en-US" i="1" dirty="0" smtClean="0"/>
              <a:t>Challenge: limited real estate in journals</a:t>
            </a:r>
          </a:p>
          <a:p>
            <a:pPr lvl="1"/>
            <a:r>
              <a:rPr lang="en-US" i="1" dirty="0" smtClean="0"/>
              <a:t>Challenge: heterogeneous reporting</a:t>
            </a:r>
          </a:p>
          <a:p>
            <a:pPr lvl="1"/>
            <a:r>
              <a:rPr lang="en-US" i="1" dirty="0" smtClean="0"/>
              <a:t>Challenge: perverse incentives</a:t>
            </a:r>
          </a:p>
          <a:p>
            <a:endParaRPr lang="en-US" dirty="0" smtClean="0"/>
          </a:p>
          <a:p>
            <a:r>
              <a:rPr lang="en-US" dirty="0" smtClean="0"/>
              <a:t>It’s impossible to replicate or validate findings if methods are not disclosed. </a:t>
            </a:r>
          </a:p>
          <a:p>
            <a:endParaRPr lang="en-US" i="1" dirty="0"/>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title"/>
          </p:nvPr>
        </p:nvSpPr>
        <p:spPr/>
        <p:txBody>
          <a:bodyPr/>
          <a:lstStyle/>
          <a:p>
            <a:r>
              <a:rPr lang="en-US" dirty="0" smtClean="0"/>
              <a:t>Why transparency?</a:t>
            </a:r>
            <a:endParaRPr lang="en-US" dirty="0"/>
          </a:p>
        </p:txBody>
      </p:sp>
      <p:sp>
        <p:nvSpPr>
          <p:cNvPr id="21" name="Content Placeholder 2"/>
          <p:cNvSpPr>
            <a:spLocks noGrp="1"/>
          </p:cNvSpPr>
          <p:nvPr>
            <p:ph idx="1"/>
          </p:nvPr>
        </p:nvSpPr>
        <p:spPr/>
        <p:txBody>
          <a:bodyPr>
            <a:noAutofit/>
          </a:bodyPr>
          <a:lstStyle/>
          <a:p>
            <a:pPr lvl="1">
              <a:buNone/>
            </a:pPr>
            <a:r>
              <a:rPr lang="en-US" sz="2600" dirty="0" smtClean="0">
                <a:solidFill>
                  <a:srgbClr val="434342"/>
                </a:solidFill>
                <a:latin typeface="Avenir Book"/>
                <a:cs typeface="Avenir Book"/>
              </a:rPr>
              <a:t>Public policy and private decisions are based on evaluation of past events (i.e. research)</a:t>
            </a:r>
          </a:p>
          <a:p>
            <a:pPr lvl="1">
              <a:buNone/>
            </a:pPr>
            <a:endParaRPr lang="en-US" sz="2600" dirty="0" smtClean="0">
              <a:solidFill>
                <a:srgbClr val="434342"/>
              </a:solidFill>
              <a:latin typeface="Avenir Book"/>
              <a:cs typeface="Avenir Book"/>
            </a:endParaRPr>
          </a:p>
          <a:p>
            <a:pPr lvl="1">
              <a:buNone/>
            </a:pPr>
            <a:r>
              <a:rPr lang="en-US" sz="2600" dirty="0" smtClean="0">
                <a:solidFill>
                  <a:srgbClr val="434342"/>
                </a:solidFill>
                <a:latin typeface="Avenir Book"/>
                <a:cs typeface="Avenir Book"/>
              </a:rPr>
              <a:t>So research can affect millions of lives</a:t>
            </a:r>
          </a:p>
          <a:p>
            <a:pPr lvl="1">
              <a:buNone/>
            </a:pPr>
            <a:endParaRPr lang="en-US" sz="2600" dirty="0" smtClean="0">
              <a:solidFill>
                <a:srgbClr val="434342"/>
              </a:solidFill>
              <a:latin typeface="Avenir Book"/>
              <a:cs typeface="Avenir Book"/>
            </a:endParaRPr>
          </a:p>
          <a:p>
            <a:pPr lvl="1">
              <a:buNone/>
            </a:pPr>
            <a:r>
              <a:rPr lang="en-US" sz="2600" dirty="0" smtClean="0">
                <a:solidFill>
                  <a:srgbClr val="434342"/>
                </a:solidFill>
                <a:latin typeface="Avenir Book"/>
                <a:cs typeface="Avenir Book"/>
              </a:rPr>
              <a:t>But what is a “good” evaluation? </a:t>
            </a:r>
          </a:p>
          <a:p>
            <a:pPr lvl="2"/>
            <a:r>
              <a:rPr lang="en-US" sz="2600" dirty="0" smtClean="0">
                <a:solidFill>
                  <a:srgbClr val="434342"/>
                </a:solidFill>
                <a:latin typeface="Avenir Book"/>
                <a:cs typeface="Avenir Book"/>
              </a:rPr>
              <a:t>Credibility</a:t>
            </a:r>
          </a:p>
          <a:p>
            <a:pPr lvl="2"/>
            <a:r>
              <a:rPr lang="en-US" sz="2600" dirty="0" smtClean="0">
                <a:solidFill>
                  <a:srgbClr val="434342"/>
                </a:solidFill>
                <a:latin typeface="Avenir Book"/>
                <a:cs typeface="Avenir Book"/>
              </a:rPr>
              <a:t>Legitimacy</a:t>
            </a:r>
          </a:p>
          <a:p>
            <a:pPr lvl="2">
              <a:buNone/>
            </a:pPr>
            <a:endParaRPr lang="en-US" sz="2600" i="1" dirty="0" smtClean="0">
              <a:solidFill>
                <a:srgbClr val="434342"/>
              </a:solidFill>
              <a:latin typeface="Avenir Book"/>
              <a:cs typeface="Avenir Book"/>
            </a:endParaRPr>
          </a:p>
        </p:txBody>
      </p:sp>
    </p:spTree>
    <p:extLst>
      <p:ext uri="{BB962C8B-B14F-4D97-AF65-F5344CB8AC3E}">
        <p14:creationId xmlns:p14="http://schemas.microsoft.com/office/powerpoint/2010/main" val="187509745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Standards</a:t>
            </a:r>
            <a:endParaRPr lang="en-US" dirty="0"/>
          </a:p>
        </p:txBody>
      </p:sp>
      <p:pic>
        <p:nvPicPr>
          <p:cNvPr id="7" name="Picture 6" descr="top-guidelines.jpg"/>
          <p:cNvPicPr>
            <a:picLocks noChangeAspect="1"/>
          </p:cNvPicPr>
          <p:nvPr/>
        </p:nvPicPr>
        <p:blipFill>
          <a:blip r:embed="rId2"/>
          <a:stretch>
            <a:fillRect/>
          </a:stretch>
        </p:blipFill>
        <p:spPr>
          <a:xfrm>
            <a:off x="0" y="1509692"/>
            <a:ext cx="9144000" cy="5119708"/>
          </a:xfrm>
          <a:prstGeom prst="rect">
            <a:avLst/>
          </a:prstGeom>
        </p:spPr>
      </p:pic>
      <p:sp>
        <p:nvSpPr>
          <p:cNvPr id="9" name="Content Placeholder 2"/>
          <p:cNvSpPr>
            <a:spLocks noGrp="1"/>
          </p:cNvSpPr>
          <p:nvPr>
            <p:ph idx="1"/>
          </p:nvPr>
        </p:nvSpPr>
        <p:spPr>
          <a:xfrm>
            <a:off x="5029200" y="3962400"/>
            <a:ext cx="3733800" cy="1371600"/>
          </a:xfrm>
        </p:spPr>
        <p:txBody>
          <a:bodyPr>
            <a:noAutofit/>
          </a:bodyPr>
          <a:lstStyle/>
          <a:p>
            <a:pPr>
              <a:buNone/>
            </a:pPr>
            <a:r>
              <a:rPr lang="en-US" sz="2600" dirty="0" smtClean="0">
                <a:solidFill>
                  <a:schemeClr val="accent5"/>
                </a:solidFill>
                <a:hlinkClick r:id="rId3"/>
              </a:rPr>
              <a:t>https://cos.io/top</a:t>
            </a:r>
            <a:endParaRPr lang="en-US" sz="2600" dirty="0" smtClean="0">
              <a:solidFill>
                <a:schemeClr val="accent5"/>
              </a:solidFill>
            </a:endParaRPr>
          </a:p>
          <a:p>
            <a:pPr>
              <a:buNone/>
            </a:pPr>
            <a:r>
              <a:rPr lang="en-US" sz="2600" dirty="0" err="1" smtClean="0">
                <a:solidFill>
                  <a:schemeClr val="accent5"/>
                </a:solidFill>
              </a:rPr>
              <a:t>Nosek</a:t>
            </a:r>
            <a:r>
              <a:rPr lang="en-US" sz="2600" dirty="0" smtClean="0">
                <a:solidFill>
                  <a:schemeClr val="accent5"/>
                </a:solidFill>
              </a:rPr>
              <a:t> et al, 2015 Science</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Grass Roots Efforts</a:t>
            </a:r>
            <a:endParaRPr lang="en-US" dirty="0"/>
          </a:p>
        </p:txBody>
      </p:sp>
      <p:sp>
        <p:nvSpPr>
          <p:cNvPr id="3" name="Content Placeholder 2"/>
          <p:cNvSpPr>
            <a:spLocks noGrp="1"/>
          </p:cNvSpPr>
          <p:nvPr>
            <p:ph idx="1"/>
          </p:nvPr>
        </p:nvSpPr>
        <p:spPr/>
        <p:txBody>
          <a:bodyPr>
            <a:normAutofit lnSpcReduction="10000"/>
          </a:bodyPr>
          <a:lstStyle/>
          <a:p>
            <a:r>
              <a:rPr lang="en-US" b="1" dirty="0" smtClean="0"/>
              <a:t>DA-RT Guidelines</a:t>
            </a:r>
            <a:r>
              <a:rPr lang="en-US" dirty="0" smtClean="0"/>
              <a:t>: </a:t>
            </a:r>
            <a:r>
              <a:rPr lang="en-US" dirty="0" smtClean="0">
                <a:hlinkClick r:id="rId2"/>
              </a:rPr>
              <a:t>http://dartstatement.org</a:t>
            </a:r>
            <a:endParaRPr lang="en-US" dirty="0" smtClean="0"/>
          </a:p>
          <a:p>
            <a:endParaRPr lang="en-US" b="1" dirty="0" smtClean="0"/>
          </a:p>
          <a:p>
            <a:r>
              <a:rPr lang="en-US" b="1" i="1" dirty="0" smtClean="0">
                <a:hlinkClick r:id="rId3"/>
              </a:rPr>
              <a:t>Psych Science </a:t>
            </a:r>
            <a:r>
              <a:rPr lang="en-US" b="1" dirty="0" smtClean="0">
                <a:hlinkClick r:id="rId3"/>
              </a:rPr>
              <a:t>Guidelines</a:t>
            </a:r>
            <a:r>
              <a:rPr lang="en-US" dirty="0" smtClean="0"/>
              <a:t>: Checklists for reporting excluded data, manipulations, outcome measures, sample size. Inspired by grass-roots “</a:t>
            </a:r>
            <a:r>
              <a:rPr lang="en-US" dirty="0" err="1" smtClean="0">
                <a:hlinkClick r:id="rId4"/>
              </a:rPr>
              <a:t>psychdisclosure.org</a:t>
            </a:r>
            <a:r>
              <a:rPr lang="en-US" dirty="0" smtClean="0"/>
              <a:t>”</a:t>
            </a:r>
          </a:p>
          <a:p>
            <a:pPr>
              <a:buNone/>
            </a:pPr>
            <a:r>
              <a:rPr lang="en-US" dirty="0" smtClean="0"/>
              <a:t> </a:t>
            </a:r>
            <a:endParaRPr lang="en-US" b="1" dirty="0" smtClean="0"/>
          </a:p>
          <a:p>
            <a:r>
              <a:rPr lang="en-US" b="1" dirty="0" smtClean="0"/>
              <a:t>21 word solution </a:t>
            </a:r>
            <a:r>
              <a:rPr lang="en-US" dirty="0" smtClean="0"/>
              <a:t>in Nelson, Simmons and </a:t>
            </a:r>
            <a:r>
              <a:rPr lang="en-US" dirty="0" err="1" smtClean="0"/>
              <a:t>Simonsohn</a:t>
            </a:r>
            <a:r>
              <a:rPr lang="en-US" dirty="0" smtClean="0"/>
              <a:t> (2012): “We report how we determined our sample size, all data exclusions (if any), all manipulations, and all measures in the study.”</a:t>
            </a: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smtClean="0"/>
              <a:t>Selective reporting</a:t>
            </a:r>
            <a:endParaRPr lang="en-US" dirty="0"/>
          </a:p>
        </p:txBody>
      </p:sp>
      <p:sp>
        <p:nvSpPr>
          <p:cNvPr id="4" name="Content Placeholder 3"/>
          <p:cNvSpPr>
            <a:spLocks noGrp="1"/>
          </p:cNvSpPr>
          <p:nvPr>
            <p:ph idx="1"/>
          </p:nvPr>
        </p:nvSpPr>
        <p:spPr/>
        <p:txBody>
          <a:bodyPr/>
          <a:lstStyle/>
          <a:p>
            <a:r>
              <a:rPr lang="en-US" dirty="0" smtClean="0"/>
              <a:t>Problem: Cherry-picking &amp; fishing for results</a:t>
            </a:r>
          </a:p>
          <a:p>
            <a:r>
              <a:rPr lang="en-US" dirty="0" smtClean="0"/>
              <a:t>Can result from vested interests, perverse incentives…</a:t>
            </a:r>
          </a:p>
          <a:p>
            <a:endParaRPr lang="en-US" dirty="0" smtClean="0"/>
          </a:p>
          <a:p>
            <a:pPr>
              <a:buNone/>
            </a:pPr>
            <a:r>
              <a:rPr lang="en-US" dirty="0" smtClean="0"/>
              <a:t>You can tell many stories with any data set…</a:t>
            </a:r>
          </a:p>
          <a:p>
            <a:pPr>
              <a:buNone/>
            </a:pPr>
            <a:r>
              <a:rPr lang="en-US" dirty="0" smtClean="0"/>
              <a:t>Example: Casey, </a:t>
            </a:r>
            <a:r>
              <a:rPr lang="en-US" dirty="0" err="1" smtClean="0"/>
              <a:t>Glennerster</a:t>
            </a:r>
            <a:r>
              <a:rPr lang="en-US" dirty="0" smtClean="0"/>
              <a:t> and Miguel (2012, QJE) </a:t>
            </a:r>
          </a:p>
          <a:p>
            <a:pPr>
              <a:buNone/>
            </a:pPr>
            <a:endParaRPr lang="en-US" dirty="0"/>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smtClean="0"/>
              <a:t>Solution: Pre-specify</a:t>
            </a:r>
            <a:endParaRPr lang="en-US" dirty="0"/>
          </a:p>
        </p:txBody>
      </p:sp>
      <p:sp>
        <p:nvSpPr>
          <p:cNvPr id="4" name="Content Placeholder 3"/>
          <p:cNvSpPr>
            <a:spLocks noGrp="1"/>
          </p:cNvSpPr>
          <p:nvPr>
            <p:ph idx="1"/>
          </p:nvPr>
        </p:nvSpPr>
        <p:spPr/>
        <p:txBody>
          <a:bodyPr>
            <a:normAutofit fontScale="92500" lnSpcReduction="10000"/>
          </a:bodyPr>
          <a:lstStyle/>
          <a:p>
            <a:pPr marL="571500" indent="-457200">
              <a:buFont typeface="+mj-lt"/>
              <a:buAutoNum type="arabicPeriod"/>
            </a:pPr>
            <a:r>
              <a:rPr lang="en-US" dirty="0" smtClean="0"/>
              <a:t>Define hypotheses</a:t>
            </a:r>
          </a:p>
          <a:p>
            <a:pPr marL="571500" indent="-457200">
              <a:buFont typeface="+mj-lt"/>
              <a:buAutoNum type="arabicPeriod"/>
            </a:pPr>
            <a:r>
              <a:rPr lang="en-US" dirty="0" smtClean="0"/>
              <a:t>Identify all outcomes to be measured</a:t>
            </a:r>
          </a:p>
          <a:p>
            <a:pPr marL="571500" indent="-457200">
              <a:buFont typeface="+mj-lt"/>
              <a:buAutoNum type="arabicPeriod"/>
            </a:pPr>
            <a:r>
              <a:rPr lang="en-US" dirty="0" smtClean="0"/>
              <a:t>Specify statistical models, techniques, tests (# </a:t>
            </a:r>
            <a:r>
              <a:rPr lang="en-US" dirty="0" err="1" smtClean="0"/>
              <a:t>obs</a:t>
            </a:r>
            <a:r>
              <a:rPr lang="en-US" dirty="0" smtClean="0"/>
              <a:t>, sub-group analyses, control variables, inclusion/exclusion rules, corrections, etc)</a:t>
            </a:r>
          </a:p>
          <a:p>
            <a:pPr marL="571500" indent="-457200">
              <a:buNone/>
            </a:pPr>
            <a:endParaRPr lang="en-US" dirty="0" smtClean="0"/>
          </a:p>
          <a:p>
            <a:pPr marL="571500" indent="-457200"/>
            <a:r>
              <a:rPr lang="en-US" dirty="0" smtClean="0"/>
              <a:t>Pre-Analysis Plans: Written up just like a publication. Stored in registries, can be embargoed. </a:t>
            </a:r>
          </a:p>
          <a:p>
            <a:pPr marL="571500" indent="-457200"/>
            <a:r>
              <a:rPr lang="en-US" dirty="0" smtClean="0"/>
              <a:t>Open Questions: will it stifle creativity? Could “thinking ahead” improve the quality of research? </a:t>
            </a:r>
          </a:p>
          <a:p>
            <a:pPr marL="571500" indent="-457200"/>
            <a:r>
              <a:rPr lang="en-US" i="1" dirty="0" smtClean="0"/>
              <a:t>Unanticipated benefit: Protect your work from political interests! </a:t>
            </a:r>
            <a:endParaRPr lang="en-US" i="1" dirty="0"/>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smtClean="0"/>
              <a:t>Failure to replicate</a:t>
            </a:r>
            <a:endParaRPr lang="en-US" dirty="0"/>
          </a:p>
        </p:txBody>
      </p:sp>
      <p:sp>
        <p:nvSpPr>
          <p:cNvPr id="3" name="Content Placeholder 1"/>
          <p:cNvSpPr txBox="1">
            <a:spLocks/>
          </p:cNvSpPr>
          <p:nvPr/>
        </p:nvSpPr>
        <p:spPr>
          <a:xfrm>
            <a:off x="740535" y="2133600"/>
            <a:ext cx="7086600" cy="1219200"/>
          </a:xfrm>
          <a:prstGeom prst="rect">
            <a:avLst/>
          </a:prstGeom>
        </p:spPr>
        <p:txBody>
          <a:bodyPr vert="horz" lIns="91440" tIns="45720" rIns="91440" bIns="45720" rtlCol="0">
            <a:normAutofit/>
          </a:bodyPr>
          <a:lstStyle>
            <a:lvl1pPr marL="342900" indent="-228600" algn="l" defTabSz="914400" rtl="0" eaLnBrk="1" latinLnBrk="0" hangingPunct="1">
              <a:spcBef>
                <a:spcPct val="20000"/>
              </a:spcBef>
              <a:buClr>
                <a:schemeClr val="accent4"/>
              </a:buClr>
              <a:buFont typeface="Wingdings" charset="2"/>
              <a:buChar char="§"/>
              <a:defRPr sz="2400" kern="1200">
                <a:solidFill>
                  <a:schemeClr val="accent5">
                    <a:lumMod val="75000"/>
                  </a:schemeClr>
                </a:solidFill>
                <a:latin typeface="Helvetica Neue"/>
                <a:ea typeface="+mn-ea"/>
                <a:cs typeface="Helvetica Neue"/>
              </a:defRPr>
            </a:lvl1pPr>
            <a:lvl2pPr marL="640080" indent="-228600" algn="l" defTabSz="914400" rtl="0" eaLnBrk="1" latinLnBrk="0" hangingPunct="1">
              <a:spcBef>
                <a:spcPct val="20000"/>
              </a:spcBef>
              <a:buClr>
                <a:schemeClr val="accent4"/>
              </a:buClr>
              <a:buFont typeface="Wingdings" charset="2"/>
              <a:buChar char="§"/>
              <a:defRPr sz="2000" kern="1200">
                <a:solidFill>
                  <a:schemeClr val="accent5">
                    <a:lumMod val="75000"/>
                  </a:schemeClr>
                </a:solidFill>
                <a:latin typeface="Helvetica Neue"/>
                <a:ea typeface="+mn-ea"/>
                <a:cs typeface="Helvetica Neue"/>
              </a:defRPr>
            </a:lvl2pPr>
            <a:lvl3pPr marL="914400" indent="-228600" algn="l" defTabSz="914400" rtl="0" eaLnBrk="1" latinLnBrk="0" hangingPunct="1">
              <a:spcBef>
                <a:spcPct val="20000"/>
              </a:spcBef>
              <a:buClr>
                <a:schemeClr val="accent4"/>
              </a:buClr>
              <a:buFont typeface="Wingdings" charset="2"/>
              <a:buChar char="§"/>
              <a:defRPr sz="1800" kern="1200">
                <a:solidFill>
                  <a:schemeClr val="accent5">
                    <a:lumMod val="75000"/>
                  </a:schemeClr>
                </a:solidFill>
                <a:latin typeface="Helvetica Neue"/>
                <a:ea typeface="+mn-ea"/>
                <a:cs typeface="Helvetica Neue"/>
              </a:defRPr>
            </a:lvl3pPr>
            <a:lvl4pPr marL="1280160" indent="-228600" algn="l" defTabSz="914400" rtl="0" eaLnBrk="1" latinLnBrk="0" hangingPunct="1">
              <a:spcBef>
                <a:spcPct val="20000"/>
              </a:spcBef>
              <a:buClr>
                <a:schemeClr val="accent4"/>
              </a:buClr>
              <a:buFont typeface="Wingdings" charset="2"/>
              <a:buChar char="§"/>
              <a:defRPr sz="1600" kern="1200">
                <a:solidFill>
                  <a:schemeClr val="accent5">
                    <a:lumMod val="75000"/>
                  </a:schemeClr>
                </a:solidFill>
                <a:latin typeface="Helvetica Neue"/>
                <a:ea typeface="+mn-ea"/>
                <a:cs typeface="Helvetica Neue"/>
              </a:defRPr>
            </a:lvl4pPr>
            <a:lvl5pPr marL="1554480" indent="-228600" algn="l" defTabSz="914400" rtl="0" eaLnBrk="1" latinLnBrk="0" hangingPunct="1">
              <a:spcBef>
                <a:spcPct val="20000"/>
              </a:spcBef>
              <a:buClr>
                <a:schemeClr val="accent4"/>
              </a:buClr>
              <a:buFont typeface="Wingdings" charset="2"/>
              <a:buChar char="§"/>
              <a:defRPr sz="1600" kern="1200" baseline="0">
                <a:solidFill>
                  <a:schemeClr val="accent5">
                    <a:lumMod val="75000"/>
                  </a:schemeClr>
                </a:solidFill>
                <a:latin typeface="Helvetica Neue"/>
                <a:ea typeface="+mn-ea"/>
                <a:cs typeface="Helvetica Neue"/>
              </a:defRPr>
            </a:lvl5pPr>
            <a:lvl6pPr marL="1737360" indent="-182880"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6pPr>
            <a:lvl7pPr marL="2011680" indent="-182880" algn="l" defTabSz="914400" rtl="0" eaLnBrk="1" latinLnBrk="0" hangingPunct="1">
              <a:spcBef>
                <a:spcPct val="20000"/>
              </a:spcBef>
              <a:buClr>
                <a:schemeClr val="accent2"/>
              </a:buClr>
              <a:buFont typeface="Arial" pitchFamily="34" charset="0"/>
              <a:buChar char="•"/>
              <a:defRPr sz="1400" kern="1200">
                <a:solidFill>
                  <a:schemeClr val="tx2"/>
                </a:solidFill>
                <a:latin typeface="+mn-lt"/>
                <a:ea typeface="+mn-ea"/>
                <a:cs typeface="+mn-cs"/>
              </a:defRPr>
            </a:lvl7pPr>
            <a:lvl8pPr marL="2194560" indent="-182880" algn="l" defTabSz="914400" rtl="0" eaLnBrk="1" latinLnBrk="0" hangingPunct="1">
              <a:spcBef>
                <a:spcPct val="20000"/>
              </a:spcBef>
              <a:buClr>
                <a:schemeClr val="accent3"/>
              </a:buClr>
              <a:buFont typeface="Arial" pitchFamily="34" charset="0"/>
              <a:buChar char="•"/>
              <a:defRPr sz="1400" kern="1200">
                <a:solidFill>
                  <a:schemeClr val="tx2"/>
                </a:solidFill>
                <a:latin typeface="+mn-lt"/>
                <a:ea typeface="+mn-ea"/>
                <a:cs typeface="+mn-cs"/>
              </a:defRPr>
            </a:lvl8pPr>
            <a:lvl9pPr marL="2377440" indent="-182880" algn="l" defTabSz="914400" rtl="0" eaLnBrk="1" latinLnBrk="0" hangingPunct="1">
              <a:spcBef>
                <a:spcPct val="20000"/>
              </a:spcBef>
              <a:buClr>
                <a:schemeClr val="accent4"/>
              </a:buClr>
              <a:buFont typeface="Arial" pitchFamily="34" charset="0"/>
              <a:buChar char="•"/>
              <a:defRPr sz="1400" kern="1200">
                <a:solidFill>
                  <a:schemeClr val="tx2"/>
                </a:solidFill>
                <a:latin typeface="+mn-lt"/>
                <a:ea typeface="+mn-ea"/>
                <a:cs typeface="+mn-cs"/>
              </a:defRPr>
            </a:lvl9pPr>
          </a:lstStyle>
          <a:p>
            <a:pPr marL="114300" indent="0">
              <a:buNone/>
            </a:pPr>
            <a:r>
              <a:rPr lang="en-US" i="1" dirty="0"/>
              <a:t>“Reproducibility is just collaboration with people you don’t know, including </a:t>
            </a:r>
            <a:r>
              <a:rPr lang="en-US" i="1" dirty="0" smtClean="0"/>
              <a:t>yourself next </a:t>
            </a:r>
            <a:r>
              <a:rPr lang="en-US" i="1" dirty="0"/>
              <a:t>week”—Philip Stark, </a:t>
            </a:r>
            <a:r>
              <a:rPr lang="en-US" i="1" dirty="0" smtClean="0"/>
              <a:t>UC Berkeley</a:t>
            </a:r>
          </a:p>
        </p:txBody>
      </p:sp>
      <p:sp>
        <p:nvSpPr>
          <p:cNvPr id="4" name="Content Placeholder 1"/>
          <p:cNvSpPr txBox="1">
            <a:spLocks/>
          </p:cNvSpPr>
          <p:nvPr/>
        </p:nvSpPr>
        <p:spPr>
          <a:xfrm>
            <a:off x="762000" y="3657600"/>
            <a:ext cx="7086600" cy="1219200"/>
          </a:xfrm>
          <a:prstGeom prst="rect">
            <a:avLst/>
          </a:prstGeom>
        </p:spPr>
        <p:txBody>
          <a:bodyPr vert="horz" lIns="91440" tIns="45720" rIns="91440" bIns="45720" rtlCol="0">
            <a:normAutofit/>
          </a:bodyPr>
          <a:lstStyle>
            <a:lvl1pPr marL="342900" indent="-228600" algn="l" defTabSz="914400" rtl="0" eaLnBrk="1" latinLnBrk="0" hangingPunct="1">
              <a:spcBef>
                <a:spcPct val="20000"/>
              </a:spcBef>
              <a:buClr>
                <a:schemeClr val="accent4"/>
              </a:buClr>
              <a:buFont typeface="Wingdings" charset="2"/>
              <a:buChar char="§"/>
              <a:defRPr sz="2400" kern="1200">
                <a:solidFill>
                  <a:schemeClr val="accent5">
                    <a:lumMod val="75000"/>
                  </a:schemeClr>
                </a:solidFill>
                <a:latin typeface="Helvetica Neue"/>
                <a:ea typeface="+mn-ea"/>
                <a:cs typeface="Helvetica Neue"/>
              </a:defRPr>
            </a:lvl1pPr>
            <a:lvl2pPr marL="640080" indent="-228600" algn="l" defTabSz="914400" rtl="0" eaLnBrk="1" latinLnBrk="0" hangingPunct="1">
              <a:spcBef>
                <a:spcPct val="20000"/>
              </a:spcBef>
              <a:buClr>
                <a:schemeClr val="accent4"/>
              </a:buClr>
              <a:buFont typeface="Wingdings" charset="2"/>
              <a:buChar char="§"/>
              <a:defRPr sz="2000" kern="1200">
                <a:solidFill>
                  <a:schemeClr val="accent5">
                    <a:lumMod val="75000"/>
                  </a:schemeClr>
                </a:solidFill>
                <a:latin typeface="Helvetica Neue"/>
                <a:ea typeface="+mn-ea"/>
                <a:cs typeface="Helvetica Neue"/>
              </a:defRPr>
            </a:lvl2pPr>
            <a:lvl3pPr marL="914400" indent="-228600" algn="l" defTabSz="914400" rtl="0" eaLnBrk="1" latinLnBrk="0" hangingPunct="1">
              <a:spcBef>
                <a:spcPct val="20000"/>
              </a:spcBef>
              <a:buClr>
                <a:schemeClr val="accent4"/>
              </a:buClr>
              <a:buFont typeface="Wingdings" charset="2"/>
              <a:buChar char="§"/>
              <a:defRPr sz="1800" kern="1200">
                <a:solidFill>
                  <a:schemeClr val="accent5">
                    <a:lumMod val="75000"/>
                  </a:schemeClr>
                </a:solidFill>
                <a:latin typeface="Helvetica Neue"/>
                <a:ea typeface="+mn-ea"/>
                <a:cs typeface="Helvetica Neue"/>
              </a:defRPr>
            </a:lvl3pPr>
            <a:lvl4pPr marL="1280160" indent="-228600" algn="l" defTabSz="914400" rtl="0" eaLnBrk="1" latinLnBrk="0" hangingPunct="1">
              <a:spcBef>
                <a:spcPct val="20000"/>
              </a:spcBef>
              <a:buClr>
                <a:schemeClr val="accent4"/>
              </a:buClr>
              <a:buFont typeface="Wingdings" charset="2"/>
              <a:buChar char="§"/>
              <a:defRPr sz="1600" kern="1200">
                <a:solidFill>
                  <a:schemeClr val="accent5">
                    <a:lumMod val="75000"/>
                  </a:schemeClr>
                </a:solidFill>
                <a:latin typeface="Helvetica Neue"/>
                <a:ea typeface="+mn-ea"/>
                <a:cs typeface="Helvetica Neue"/>
              </a:defRPr>
            </a:lvl4pPr>
            <a:lvl5pPr marL="1554480" indent="-228600" algn="l" defTabSz="914400" rtl="0" eaLnBrk="1" latinLnBrk="0" hangingPunct="1">
              <a:spcBef>
                <a:spcPct val="20000"/>
              </a:spcBef>
              <a:buClr>
                <a:schemeClr val="accent4"/>
              </a:buClr>
              <a:buFont typeface="Wingdings" charset="2"/>
              <a:buChar char="§"/>
              <a:defRPr sz="1600" kern="1200" baseline="0">
                <a:solidFill>
                  <a:schemeClr val="accent5">
                    <a:lumMod val="75000"/>
                  </a:schemeClr>
                </a:solidFill>
                <a:latin typeface="Helvetica Neue"/>
                <a:ea typeface="+mn-ea"/>
                <a:cs typeface="Helvetica Neue"/>
              </a:defRPr>
            </a:lvl5pPr>
            <a:lvl6pPr marL="1737360" indent="-182880"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6pPr>
            <a:lvl7pPr marL="2011680" indent="-182880" algn="l" defTabSz="914400" rtl="0" eaLnBrk="1" latinLnBrk="0" hangingPunct="1">
              <a:spcBef>
                <a:spcPct val="20000"/>
              </a:spcBef>
              <a:buClr>
                <a:schemeClr val="accent2"/>
              </a:buClr>
              <a:buFont typeface="Arial" pitchFamily="34" charset="0"/>
              <a:buChar char="•"/>
              <a:defRPr sz="1400" kern="1200">
                <a:solidFill>
                  <a:schemeClr val="tx2"/>
                </a:solidFill>
                <a:latin typeface="+mn-lt"/>
                <a:ea typeface="+mn-ea"/>
                <a:cs typeface="+mn-cs"/>
              </a:defRPr>
            </a:lvl7pPr>
            <a:lvl8pPr marL="2194560" indent="-182880" algn="l" defTabSz="914400" rtl="0" eaLnBrk="1" latinLnBrk="0" hangingPunct="1">
              <a:spcBef>
                <a:spcPct val="20000"/>
              </a:spcBef>
              <a:buClr>
                <a:schemeClr val="accent3"/>
              </a:buClr>
              <a:buFont typeface="Arial" pitchFamily="34" charset="0"/>
              <a:buChar char="•"/>
              <a:defRPr sz="1400" kern="1200">
                <a:solidFill>
                  <a:schemeClr val="tx2"/>
                </a:solidFill>
                <a:latin typeface="+mn-lt"/>
                <a:ea typeface="+mn-ea"/>
                <a:cs typeface="+mn-cs"/>
              </a:defRPr>
            </a:lvl8pPr>
            <a:lvl9pPr marL="2377440" indent="-182880" algn="l" defTabSz="914400" rtl="0" eaLnBrk="1" latinLnBrk="0" hangingPunct="1">
              <a:spcBef>
                <a:spcPct val="20000"/>
              </a:spcBef>
              <a:buClr>
                <a:schemeClr val="accent4"/>
              </a:buClr>
              <a:buFont typeface="Arial" pitchFamily="34" charset="0"/>
              <a:buChar char="•"/>
              <a:defRPr sz="1400" kern="1200">
                <a:solidFill>
                  <a:schemeClr val="tx2"/>
                </a:solidFill>
                <a:latin typeface="+mn-lt"/>
                <a:ea typeface="+mn-ea"/>
                <a:cs typeface="+mn-cs"/>
              </a:defRPr>
            </a:lvl9pPr>
          </a:lstStyle>
          <a:p>
            <a:pPr marL="114300" indent="0">
              <a:buNone/>
            </a:pPr>
            <a:r>
              <a:rPr lang="en-US" i="1" dirty="0"/>
              <a:t>“Economists treat replication the way teenagers treat chastity - as an ideal to be </a:t>
            </a:r>
            <a:r>
              <a:rPr lang="en-US" i="1" dirty="0" smtClean="0"/>
              <a:t>professed but </a:t>
            </a:r>
            <a:r>
              <a:rPr lang="en-US" i="1" dirty="0"/>
              <a:t>not to be </a:t>
            </a:r>
            <a:r>
              <a:rPr lang="en-US" i="1" dirty="0" err="1"/>
              <a:t>practised</a:t>
            </a:r>
            <a:r>
              <a:rPr lang="en-US" i="1" dirty="0"/>
              <a:t>.”—Daniel </a:t>
            </a:r>
            <a:r>
              <a:rPr lang="en-US" i="1" dirty="0" err="1"/>
              <a:t>Hamermesh</a:t>
            </a:r>
            <a:r>
              <a:rPr lang="en-US" i="1" dirty="0"/>
              <a:t>, </a:t>
            </a:r>
            <a:r>
              <a:rPr lang="en-US" i="1" dirty="0" smtClean="0"/>
              <a:t>UT Austin</a:t>
            </a:r>
          </a:p>
        </p:txBody>
      </p:sp>
      <p:sp>
        <p:nvSpPr>
          <p:cNvPr id="5" name="TextBox 4"/>
          <p:cNvSpPr txBox="1"/>
          <p:nvPr/>
        </p:nvSpPr>
        <p:spPr>
          <a:xfrm>
            <a:off x="533400" y="5257800"/>
            <a:ext cx="5792835" cy="369332"/>
          </a:xfrm>
          <a:prstGeom prst="rect">
            <a:avLst/>
          </a:prstGeom>
          <a:noFill/>
        </p:spPr>
        <p:txBody>
          <a:bodyPr wrap="none" rtlCol="0">
            <a:spAutoFit/>
          </a:bodyPr>
          <a:lstStyle/>
          <a:p>
            <a:r>
              <a:rPr lang="en-US" dirty="0"/>
              <a:t>http://www.psychologicalscience.org/index.php/replication</a:t>
            </a:r>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smtClean="0"/>
              <a:t>Why we care</a:t>
            </a:r>
            <a:endParaRPr lang="en-US" dirty="0"/>
          </a:p>
        </p:txBody>
      </p:sp>
      <p:sp>
        <p:nvSpPr>
          <p:cNvPr id="7" name="Content Placeholder 6"/>
          <p:cNvSpPr>
            <a:spLocks noGrp="1"/>
          </p:cNvSpPr>
          <p:nvPr>
            <p:ph idx="1"/>
          </p:nvPr>
        </p:nvSpPr>
        <p:spPr/>
        <p:txBody>
          <a:bodyPr/>
          <a:lstStyle/>
          <a:p>
            <a:r>
              <a:rPr lang="en-US" dirty="0" smtClean="0"/>
              <a:t>Identifies fraud, human error</a:t>
            </a:r>
          </a:p>
          <a:p>
            <a:r>
              <a:rPr lang="en-US" dirty="0" smtClean="0"/>
              <a:t>Confirms earlier findings (bolsters evidence base)</a:t>
            </a:r>
            <a:endParaRPr lang="en-US" dirty="0"/>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0" y="533400"/>
            <a:ext cx="5943600" cy="762000"/>
          </a:xfrm>
        </p:spPr>
        <p:txBody>
          <a:bodyPr/>
          <a:lstStyle/>
          <a:p>
            <a:r>
              <a:rPr lang="en-US" dirty="0" smtClean="0"/>
              <a:t>Replication Resources</a:t>
            </a:r>
            <a:endParaRPr lang="en-US" dirty="0"/>
          </a:p>
        </p:txBody>
      </p:sp>
      <p:sp>
        <p:nvSpPr>
          <p:cNvPr id="7" name="Content Placeholder 6"/>
          <p:cNvSpPr>
            <a:spLocks noGrp="1"/>
          </p:cNvSpPr>
          <p:nvPr>
            <p:ph idx="1"/>
          </p:nvPr>
        </p:nvSpPr>
        <p:spPr/>
        <p:txBody>
          <a:bodyPr>
            <a:normAutofit fontScale="92500" lnSpcReduction="10000"/>
          </a:bodyPr>
          <a:lstStyle/>
          <a:p>
            <a:r>
              <a:rPr lang="en-US" dirty="0" smtClean="0"/>
              <a:t>Replication Wiki: </a:t>
            </a:r>
          </a:p>
          <a:p>
            <a:r>
              <a:rPr lang="en-US" dirty="0" smtClean="0">
                <a:hlinkClick r:id="rId3"/>
              </a:rPr>
              <a:t>http://replication.uni-goettingen.de/</a:t>
            </a:r>
            <a:endParaRPr lang="en-US" dirty="0" smtClean="0"/>
          </a:p>
          <a:p>
            <a:endParaRPr lang="en-US" dirty="0" smtClean="0"/>
          </a:p>
          <a:p>
            <a:r>
              <a:rPr lang="en-US" dirty="0" smtClean="0"/>
              <a:t>Large-scale Replication Efforts</a:t>
            </a:r>
          </a:p>
          <a:p>
            <a:pPr lvl="1"/>
            <a:r>
              <a:rPr lang="en-US" dirty="0" smtClean="0">
                <a:hlinkClick r:id="rId4"/>
              </a:rPr>
              <a:t>Reproducibility Project: Psychology</a:t>
            </a:r>
            <a:endParaRPr lang="en-US" dirty="0" smtClean="0"/>
          </a:p>
          <a:p>
            <a:pPr lvl="1"/>
            <a:r>
              <a:rPr lang="en-US" dirty="0" smtClean="0">
                <a:hlinkClick r:id="rId5"/>
              </a:rPr>
              <a:t>Many Labs</a:t>
            </a:r>
            <a:endParaRPr lang="en-US" dirty="0" smtClean="0"/>
          </a:p>
          <a:p>
            <a:pPr marL="411480" lvl="1" indent="0">
              <a:buNone/>
            </a:pPr>
            <a:endParaRPr lang="en-US" dirty="0" smtClean="0"/>
          </a:p>
          <a:p>
            <a:r>
              <a:rPr lang="en-US" dirty="0" smtClean="0"/>
              <a:t>Data/Code Repositories:</a:t>
            </a:r>
          </a:p>
          <a:p>
            <a:pPr lvl="1"/>
            <a:r>
              <a:rPr lang="en-US" dirty="0" err="1" smtClean="0"/>
              <a:t>Dataverse</a:t>
            </a:r>
            <a:r>
              <a:rPr lang="en-US" dirty="0" smtClean="0"/>
              <a:t> (IQSS)</a:t>
            </a:r>
          </a:p>
          <a:p>
            <a:pPr lvl="1"/>
            <a:r>
              <a:rPr lang="en-US" dirty="0" smtClean="0"/>
              <a:t>ICPSR</a:t>
            </a:r>
          </a:p>
          <a:p>
            <a:pPr lvl="1"/>
            <a:r>
              <a:rPr lang="en-US" dirty="0" smtClean="0"/>
              <a:t>Open Science Framework</a:t>
            </a:r>
          </a:p>
          <a:p>
            <a:pPr lvl="1"/>
            <a:r>
              <a:rPr lang="en-US" dirty="0" err="1" smtClean="0"/>
              <a:t>GitHub</a:t>
            </a:r>
            <a:endParaRPr lang="en-US" dirty="0" smtClean="0"/>
          </a:p>
          <a:p>
            <a:endParaRPr lang="en-US" dirty="0"/>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0" y="533400"/>
            <a:ext cx="5943600" cy="762000"/>
          </a:xfrm>
        </p:spPr>
        <p:txBody>
          <a:bodyPr/>
          <a:lstStyle/>
          <a:p>
            <a:r>
              <a:rPr lang="en-US" dirty="0" smtClean="0"/>
              <a:t>Replication Standards</a:t>
            </a:r>
            <a:endParaRPr lang="en-US" dirty="0"/>
          </a:p>
        </p:txBody>
      </p:sp>
      <p:sp>
        <p:nvSpPr>
          <p:cNvPr id="7" name="Content Placeholder 6"/>
          <p:cNvSpPr>
            <a:spLocks noGrp="1"/>
          </p:cNvSpPr>
          <p:nvPr>
            <p:ph idx="1"/>
          </p:nvPr>
        </p:nvSpPr>
        <p:spPr/>
        <p:txBody>
          <a:bodyPr/>
          <a:lstStyle/>
          <a:p>
            <a:pPr>
              <a:buFontTx/>
              <a:buChar char="•"/>
            </a:pPr>
            <a:r>
              <a:rPr lang="en-US" dirty="0" smtClean="0"/>
              <a:t>Replications need to be subject to rigorous peer review (no “second-tier” standards)</a:t>
            </a:r>
          </a:p>
          <a:p>
            <a:pPr>
              <a:buFontTx/>
              <a:buChar char="•"/>
            </a:pPr>
            <a:endParaRPr lang="en-US" dirty="0"/>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Reproducibility</a:t>
            </a:r>
            <a:endParaRPr lang="en-US" dirty="0"/>
          </a:p>
        </p:txBody>
      </p:sp>
      <p:sp>
        <p:nvSpPr>
          <p:cNvPr id="6" name="Rectangle 5"/>
          <p:cNvSpPr/>
          <p:nvPr/>
        </p:nvSpPr>
        <p:spPr>
          <a:xfrm>
            <a:off x="762000" y="2209800"/>
            <a:ext cx="7315200" cy="3693318"/>
          </a:xfrm>
          <a:prstGeom prst="rect">
            <a:avLst/>
          </a:prstGeom>
        </p:spPr>
        <p:txBody>
          <a:bodyPr wrap="square">
            <a:spAutoFit/>
          </a:bodyPr>
          <a:lstStyle/>
          <a:p>
            <a:pPr>
              <a:buNone/>
            </a:pPr>
            <a:r>
              <a:rPr lang="en-US" sz="2600" b="1" dirty="0" smtClean="0">
                <a:solidFill>
                  <a:srgbClr val="0000FF"/>
                </a:solidFill>
              </a:rPr>
              <a:t>The Reproducibility Project: Psychology</a:t>
            </a:r>
            <a:r>
              <a:rPr lang="en-US" sz="2600" dirty="0" smtClean="0"/>
              <a:t> is a </a:t>
            </a:r>
            <a:r>
              <a:rPr lang="en-US" sz="2600" dirty="0" err="1" smtClean="0"/>
              <a:t>crowdsourced</a:t>
            </a:r>
            <a:r>
              <a:rPr lang="en-US" sz="2600" dirty="0" smtClean="0"/>
              <a:t> empirical effort to estimate the reproducibility of a sample of studies from scientific literature. The project is a large-scale, open collaboration currently involving more than 150 scientists from around the world.</a:t>
            </a:r>
          </a:p>
          <a:p>
            <a:pPr>
              <a:buNone/>
            </a:pPr>
            <a:endParaRPr lang="en-US" sz="2600" dirty="0" smtClean="0"/>
          </a:p>
          <a:p>
            <a:pPr>
              <a:buNone/>
            </a:pPr>
            <a:r>
              <a:rPr lang="en-US" sz="2600" dirty="0" smtClean="0">
                <a:hlinkClick r:id="rId2"/>
              </a:rPr>
              <a:t>https://</a:t>
            </a:r>
            <a:r>
              <a:rPr lang="en-US" sz="2600" dirty="0" err="1" smtClean="0">
                <a:hlinkClick r:id="rId2"/>
              </a:rPr>
              <a:t>osf.io/ezcuj</a:t>
            </a:r>
            <a:r>
              <a:rPr lang="en-US" sz="2600" dirty="0" smtClean="0">
                <a:hlinkClick r:id="rId2"/>
              </a:rPr>
              <a:t>/</a:t>
            </a:r>
            <a:endParaRPr lang="en-US" sz="2600"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Many Labs</a:t>
            </a:r>
            <a:endParaRPr lang="en-US" dirty="0"/>
          </a:p>
        </p:txBody>
      </p:sp>
      <p:sp>
        <p:nvSpPr>
          <p:cNvPr id="4" name="Content Placeholder 2"/>
          <p:cNvSpPr>
            <a:spLocks noGrp="1"/>
          </p:cNvSpPr>
          <p:nvPr>
            <p:ph idx="1"/>
          </p:nvPr>
        </p:nvSpPr>
        <p:spPr>
          <a:xfrm>
            <a:off x="228600" y="1371600"/>
            <a:ext cx="3733800" cy="381000"/>
          </a:xfrm>
        </p:spPr>
        <p:txBody>
          <a:bodyPr>
            <a:normAutofit fontScale="77500" lnSpcReduction="20000"/>
          </a:bodyPr>
          <a:lstStyle/>
          <a:p>
            <a:pPr>
              <a:buNone/>
            </a:pPr>
            <a:r>
              <a:rPr lang="en-US" sz="3000" dirty="0" smtClean="0">
                <a:hlinkClick r:id="rId2"/>
              </a:rPr>
              <a:t>https://osf.io/wx7ck/</a:t>
            </a:r>
            <a:endParaRPr lang="en-US" sz="3000" dirty="0" smtClean="0"/>
          </a:p>
        </p:txBody>
      </p:sp>
      <p:pic>
        <p:nvPicPr>
          <p:cNvPr id="5" name="Picture 4" descr="Many-Labs-Replication.jpg"/>
          <p:cNvPicPr>
            <a:picLocks noChangeAspect="1"/>
          </p:cNvPicPr>
          <p:nvPr/>
        </p:nvPicPr>
        <p:blipFill>
          <a:blip r:embed="rId3"/>
          <a:stretch>
            <a:fillRect/>
          </a:stretch>
        </p:blipFill>
        <p:spPr>
          <a:xfrm>
            <a:off x="978288" y="1842929"/>
            <a:ext cx="7863047" cy="4724828"/>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Scientific values</a:t>
            </a:r>
            <a:endParaRPr lang="en-US" dirty="0"/>
          </a:p>
        </p:txBody>
      </p:sp>
      <p:sp>
        <p:nvSpPr>
          <p:cNvPr id="15" name="Content Placeholder 14"/>
          <p:cNvSpPr>
            <a:spLocks noGrp="1"/>
          </p:cNvSpPr>
          <p:nvPr>
            <p:ph idx="1"/>
          </p:nvPr>
        </p:nvSpPr>
        <p:spPr/>
        <p:txBody>
          <a:bodyPr>
            <a:normAutofit fontScale="92500" lnSpcReduction="10000"/>
          </a:bodyPr>
          <a:lstStyle/>
          <a:p>
            <a:pPr marL="571500" indent="-457200">
              <a:buFont typeface="+mj-lt"/>
              <a:buAutoNum type="arabicPeriod"/>
            </a:pPr>
            <a:r>
              <a:rPr lang="en-US" dirty="0" smtClean="0"/>
              <a:t>Universalism</a:t>
            </a:r>
          </a:p>
          <a:p>
            <a:pPr marL="571500" indent="-457200">
              <a:buNone/>
            </a:pPr>
            <a:r>
              <a:rPr lang="en-US" dirty="0" smtClean="0"/>
              <a:t>	</a:t>
            </a:r>
            <a:r>
              <a:rPr lang="en-US" i="1" dirty="0" smtClean="0"/>
              <a:t>Anyone can make a claim</a:t>
            </a:r>
          </a:p>
          <a:p>
            <a:pPr marL="571500" indent="-457200">
              <a:buFont typeface="+mj-lt"/>
              <a:buAutoNum type="arabicPeriod" startAt="2"/>
            </a:pPr>
            <a:endParaRPr lang="en-US" dirty="0" smtClean="0">
              <a:solidFill>
                <a:schemeClr val="accent5"/>
              </a:solidFill>
            </a:endParaRPr>
          </a:p>
          <a:p>
            <a:pPr marL="571500" indent="-457200">
              <a:buFont typeface="+mj-lt"/>
              <a:buAutoNum type="arabicPeriod" startAt="2"/>
            </a:pPr>
            <a:r>
              <a:rPr lang="en-US" dirty="0" smtClean="0">
                <a:solidFill>
                  <a:schemeClr val="accent5"/>
                </a:solidFill>
              </a:rPr>
              <a:t>Communality </a:t>
            </a:r>
          </a:p>
          <a:p>
            <a:pPr marL="571500" indent="-457200">
              <a:buNone/>
            </a:pPr>
            <a:r>
              <a:rPr lang="en-US" i="1" dirty="0" smtClean="0">
                <a:solidFill>
                  <a:schemeClr val="accent5"/>
                </a:solidFill>
              </a:rPr>
              <a:t>	Open sharing of knowledge</a:t>
            </a:r>
          </a:p>
          <a:p>
            <a:pPr marL="571500" indent="-457200">
              <a:buFont typeface="+mj-lt"/>
              <a:buAutoNum type="arabicPeriod" startAt="2"/>
            </a:pPr>
            <a:endParaRPr lang="en-US" dirty="0" smtClean="0"/>
          </a:p>
          <a:p>
            <a:pPr marL="571500" indent="-457200">
              <a:buFont typeface="+mj-lt"/>
              <a:buAutoNum type="arabicPeriod" startAt="3"/>
            </a:pPr>
            <a:r>
              <a:rPr lang="en-US" dirty="0" smtClean="0"/>
              <a:t>Disinterestedness </a:t>
            </a:r>
          </a:p>
          <a:p>
            <a:pPr marL="571500" indent="-457200">
              <a:buNone/>
            </a:pPr>
            <a:r>
              <a:rPr lang="en-US" dirty="0" smtClean="0"/>
              <a:t>	</a:t>
            </a:r>
            <a:r>
              <a:rPr lang="en-US" i="1" dirty="0" smtClean="0"/>
              <a:t>“Truth” as motivation (≠COI)</a:t>
            </a:r>
          </a:p>
          <a:p>
            <a:pPr marL="571500" indent="-457200">
              <a:buFont typeface="+mj-lt"/>
              <a:buAutoNum type="arabicPeriod" startAt="2"/>
            </a:pPr>
            <a:endParaRPr lang="en-US" dirty="0" smtClean="0"/>
          </a:p>
          <a:p>
            <a:pPr marL="571500" indent="-457200">
              <a:buFont typeface="+mj-lt"/>
              <a:buAutoNum type="arabicPeriod" startAt="4"/>
            </a:pPr>
            <a:r>
              <a:rPr lang="en-US" dirty="0" smtClean="0"/>
              <a:t>Organized skepticism </a:t>
            </a:r>
          </a:p>
          <a:p>
            <a:pPr marL="571500" indent="-457200">
              <a:buNone/>
            </a:pPr>
            <a:r>
              <a:rPr lang="en-US" dirty="0" smtClean="0"/>
              <a:t>	</a:t>
            </a:r>
            <a:r>
              <a:rPr lang="en-US" i="1" dirty="0" smtClean="0"/>
              <a:t>Peer review, replication</a:t>
            </a:r>
            <a:endParaRPr lang="en-US" i="1" dirty="0"/>
          </a:p>
        </p:txBody>
      </p:sp>
      <p:sp>
        <p:nvSpPr>
          <p:cNvPr id="16" name="TextBox 15"/>
          <p:cNvSpPr txBox="1"/>
          <p:nvPr/>
        </p:nvSpPr>
        <p:spPr>
          <a:xfrm>
            <a:off x="7213297" y="6260068"/>
            <a:ext cx="1625903" cy="369332"/>
          </a:xfrm>
          <a:prstGeom prst="rect">
            <a:avLst/>
          </a:prstGeom>
          <a:noFill/>
        </p:spPr>
        <p:txBody>
          <a:bodyPr wrap="none" rtlCol="0">
            <a:spAutoFit/>
          </a:bodyPr>
          <a:lstStyle/>
          <a:p>
            <a:r>
              <a:rPr lang="en-US" dirty="0" smtClean="0"/>
              <a:t>Merton, 1942</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33400"/>
            <a:ext cx="5486400" cy="789431"/>
          </a:xfrm>
          <a:prstGeom prst="rect">
            <a:avLst/>
          </a:prstGeom>
          <a:solidFill>
            <a:schemeClr val="accent4">
              <a:alpha val="80000"/>
            </a:schemeClr>
          </a:solidFill>
          <a:ln>
            <a:noFill/>
          </a:ln>
        </p:spPr>
        <p:style>
          <a:lnRef idx="3">
            <a:schemeClr val="lt1"/>
          </a:lnRef>
          <a:fillRef idx="1">
            <a:schemeClr val="accent4"/>
          </a:fillRef>
          <a:effectRef idx="1">
            <a:schemeClr val="accent4"/>
          </a:effectRef>
          <a:fontRef idx="minor">
            <a:schemeClr val="lt1"/>
          </a:fontRef>
        </p:style>
        <p:txBody>
          <a:bodyPr lIns="365760" rtlCol="0" anchor="ctr"/>
          <a:lstStyle/>
          <a:p>
            <a:r>
              <a:rPr lang="en-US" sz="3800" dirty="0" smtClean="0">
                <a:solidFill>
                  <a:schemeClr val="bg1"/>
                </a:solidFill>
              </a:rPr>
              <a:t>Why we worry…</a:t>
            </a:r>
            <a:endParaRPr lang="en-US" sz="3800" dirty="0">
              <a:solidFill>
                <a:schemeClr val="bg1"/>
              </a:solidFill>
            </a:endParaRPr>
          </a:p>
        </p:txBody>
      </p:sp>
      <p:sp>
        <p:nvSpPr>
          <p:cNvPr id="12" name="Title 11"/>
          <p:cNvSpPr>
            <a:spLocks noGrp="1"/>
          </p:cNvSpPr>
          <p:nvPr>
            <p:ph type="title"/>
          </p:nvPr>
        </p:nvSpPr>
        <p:spPr/>
        <p:txBody>
          <a:bodyPr/>
          <a:lstStyle/>
          <a:p>
            <a:r>
              <a:rPr lang="en-US" dirty="0" smtClean="0"/>
              <a:t>Some Solutions…</a:t>
            </a:r>
            <a:endParaRPr lang="en-US" dirty="0"/>
          </a:p>
        </p:txBody>
      </p:sp>
      <p:sp>
        <p:nvSpPr>
          <p:cNvPr id="13" name="Content Placeholder 12"/>
          <p:cNvSpPr>
            <a:spLocks noGrp="1"/>
          </p:cNvSpPr>
          <p:nvPr>
            <p:ph idx="1"/>
          </p:nvPr>
        </p:nvSpPr>
        <p:spPr>
          <a:xfrm>
            <a:off x="457200" y="1676400"/>
            <a:ext cx="8229600" cy="4373563"/>
          </a:xfrm>
        </p:spPr>
        <p:txBody>
          <a:bodyPr/>
          <a:lstStyle/>
          <a:p>
            <a:r>
              <a:rPr lang="en-US" dirty="0" smtClean="0"/>
              <a:t>Publication bias </a:t>
            </a:r>
            <a:r>
              <a:rPr lang="en-US" dirty="0" err="1" smtClean="0">
                <a:sym typeface="Wingdings"/>
              </a:rPr>
              <a:t></a:t>
            </a:r>
            <a:r>
              <a:rPr lang="en-US" dirty="0" smtClean="0">
                <a:sym typeface="Wingdings"/>
              </a:rPr>
              <a:t> Pre-registration</a:t>
            </a:r>
            <a:endParaRPr lang="en-US" dirty="0" smtClean="0"/>
          </a:p>
          <a:p>
            <a:r>
              <a:rPr lang="en-US" dirty="0" err="1" smtClean="0"/>
              <a:t>p</a:t>
            </a:r>
            <a:r>
              <a:rPr lang="en-US" dirty="0" smtClean="0"/>
              <a:t>-hacking </a:t>
            </a:r>
            <a:r>
              <a:rPr lang="en-US" dirty="0" err="1" smtClean="0">
                <a:sym typeface="Wingdings"/>
              </a:rPr>
              <a:t></a:t>
            </a:r>
            <a:r>
              <a:rPr lang="en-US" dirty="0" smtClean="0">
                <a:sym typeface="Wingdings"/>
              </a:rPr>
              <a:t> Transparent reporting, Specification curves</a:t>
            </a:r>
          </a:p>
          <a:p>
            <a:r>
              <a:rPr lang="en-US" dirty="0" smtClean="0"/>
              <a:t>Non-disclosure </a:t>
            </a:r>
            <a:r>
              <a:rPr lang="en-US" dirty="0" err="1" smtClean="0">
                <a:sym typeface="Wingdings"/>
              </a:rPr>
              <a:t></a:t>
            </a:r>
            <a:r>
              <a:rPr lang="en-US" dirty="0" smtClean="0">
                <a:sym typeface="Wingdings"/>
              </a:rPr>
              <a:t> Reporting standards</a:t>
            </a:r>
            <a:endParaRPr lang="en-US" dirty="0" smtClean="0"/>
          </a:p>
          <a:p>
            <a:r>
              <a:rPr lang="en-US" dirty="0" smtClean="0"/>
              <a:t>Selective reporting </a:t>
            </a:r>
            <a:r>
              <a:rPr lang="en-US" dirty="0" err="1" smtClean="0">
                <a:sym typeface="Wingdings"/>
              </a:rPr>
              <a:t></a:t>
            </a:r>
            <a:r>
              <a:rPr lang="en-US" dirty="0" smtClean="0">
                <a:sym typeface="Wingdings"/>
              </a:rPr>
              <a:t> Pre-specification</a:t>
            </a:r>
            <a:endParaRPr lang="en-US" dirty="0" smtClean="0"/>
          </a:p>
          <a:p>
            <a:r>
              <a:rPr lang="en-US" dirty="0" smtClean="0">
                <a:sym typeface="Wingdings"/>
              </a:rPr>
              <a:t>Failure to replicate </a:t>
            </a:r>
            <a:r>
              <a:rPr lang="en-US" dirty="0" err="1" smtClean="0">
                <a:sym typeface="Wingdings"/>
              </a:rPr>
              <a:t></a:t>
            </a:r>
            <a:r>
              <a:rPr lang="en-US" dirty="0" smtClean="0">
                <a:sym typeface="Wingdings"/>
              </a:rPr>
              <a:t> Open data/materials, Many Labs</a:t>
            </a:r>
            <a:endParaRPr lang="en-US" dirty="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What does this mean?</a:t>
            </a:r>
            <a:endParaRPr lang="en-US" dirty="0"/>
          </a:p>
        </p:txBody>
      </p:sp>
      <p:sp>
        <p:nvSpPr>
          <p:cNvPr id="8" name="Oval 7"/>
          <p:cNvSpPr/>
          <p:nvPr/>
        </p:nvSpPr>
        <p:spPr>
          <a:xfrm>
            <a:off x="228600" y="3352800"/>
            <a:ext cx="2362200" cy="2362200"/>
          </a:xfrm>
          <a:prstGeom prst="ellipse">
            <a:avLst/>
          </a:prstGeom>
          <a:solidFill>
            <a:srgbClr val="6A7A3B"/>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smtClean="0"/>
              <a:t>Pre-register study and pre-specify hypotheses, protocols &amp; analyses</a:t>
            </a:r>
            <a:endParaRPr lang="en-US" dirty="0"/>
          </a:p>
        </p:txBody>
      </p:sp>
      <p:sp>
        <p:nvSpPr>
          <p:cNvPr id="9" name="Oval 8"/>
          <p:cNvSpPr/>
          <p:nvPr/>
        </p:nvSpPr>
        <p:spPr>
          <a:xfrm>
            <a:off x="3276600" y="3352800"/>
            <a:ext cx="2362200" cy="2362200"/>
          </a:xfrm>
          <a:prstGeom prst="ellipse">
            <a:avLst/>
          </a:prstGeom>
          <a:solidFill>
            <a:schemeClr val="accent2">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smtClean="0"/>
              <a:t>Carry out pre-specified analyses; document process &amp; pivots</a:t>
            </a:r>
            <a:endParaRPr lang="en-US" dirty="0"/>
          </a:p>
        </p:txBody>
      </p:sp>
      <p:sp>
        <p:nvSpPr>
          <p:cNvPr id="10" name="Oval 9"/>
          <p:cNvSpPr/>
          <p:nvPr/>
        </p:nvSpPr>
        <p:spPr>
          <a:xfrm>
            <a:off x="6324600" y="3352800"/>
            <a:ext cx="2362200" cy="2362200"/>
          </a:xfrm>
          <a:prstGeom prst="ellipse">
            <a:avLst/>
          </a:prstGeom>
          <a:solidFill>
            <a:schemeClr val="accent4">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smtClean="0"/>
              <a:t>Report all findings; disclose all analyses; share all data &amp; materials</a:t>
            </a:r>
            <a:endParaRPr lang="en-US" dirty="0"/>
          </a:p>
        </p:txBody>
      </p:sp>
      <p:sp>
        <p:nvSpPr>
          <p:cNvPr id="11" name="Rectangle 10"/>
          <p:cNvSpPr/>
          <p:nvPr/>
        </p:nvSpPr>
        <p:spPr>
          <a:xfrm>
            <a:off x="792486" y="2743200"/>
            <a:ext cx="1234429" cy="451406"/>
          </a:xfrm>
          <a:prstGeom prst="rect">
            <a:avLst/>
          </a:prstGeom>
        </p:spPr>
        <p:txBody>
          <a:bodyPr wrap="none">
            <a:spAutoFit/>
          </a:bodyPr>
          <a:lstStyle/>
          <a:p>
            <a:pPr>
              <a:lnSpc>
                <a:spcPct val="120000"/>
              </a:lnSpc>
            </a:pPr>
            <a:r>
              <a:rPr lang="en-US" sz="2000" b="1" dirty="0" smtClean="0">
                <a:solidFill>
                  <a:schemeClr val="tx2"/>
                </a:solidFill>
                <a:latin typeface="Helvetica Neue"/>
                <a:cs typeface="Helvetica Neue"/>
              </a:rPr>
              <a:t>BEFORE</a:t>
            </a:r>
            <a:endParaRPr lang="en-US" sz="2000" b="1" dirty="0">
              <a:solidFill>
                <a:schemeClr val="tx2"/>
              </a:solidFill>
              <a:latin typeface="Helvetica Neue"/>
              <a:cs typeface="Helvetica Neue"/>
            </a:endParaRPr>
          </a:p>
        </p:txBody>
      </p:sp>
      <p:sp>
        <p:nvSpPr>
          <p:cNvPr id="12" name="Rectangle 11"/>
          <p:cNvSpPr/>
          <p:nvPr/>
        </p:nvSpPr>
        <p:spPr>
          <a:xfrm>
            <a:off x="3852539" y="2743200"/>
            <a:ext cx="1210322" cy="451406"/>
          </a:xfrm>
          <a:prstGeom prst="rect">
            <a:avLst/>
          </a:prstGeom>
        </p:spPr>
        <p:txBody>
          <a:bodyPr wrap="none">
            <a:spAutoFit/>
          </a:bodyPr>
          <a:lstStyle/>
          <a:p>
            <a:pPr>
              <a:lnSpc>
                <a:spcPct val="120000"/>
              </a:lnSpc>
            </a:pPr>
            <a:r>
              <a:rPr lang="en-US" sz="2000" b="1" dirty="0" smtClean="0">
                <a:solidFill>
                  <a:schemeClr val="tx2"/>
                </a:solidFill>
                <a:latin typeface="Helvetica Neue"/>
                <a:cs typeface="Helvetica Neue"/>
              </a:rPr>
              <a:t>DURING</a:t>
            </a:r>
            <a:endParaRPr lang="en-US" sz="2000" b="1" dirty="0">
              <a:solidFill>
                <a:schemeClr val="tx2"/>
              </a:solidFill>
              <a:latin typeface="Helvetica Neue"/>
              <a:cs typeface="Helvetica Neue"/>
            </a:endParaRPr>
          </a:p>
        </p:txBody>
      </p:sp>
      <p:sp>
        <p:nvSpPr>
          <p:cNvPr id="13" name="Rectangle 12"/>
          <p:cNvSpPr/>
          <p:nvPr/>
        </p:nvSpPr>
        <p:spPr>
          <a:xfrm>
            <a:off x="6989026" y="2743200"/>
            <a:ext cx="1033349" cy="451406"/>
          </a:xfrm>
          <a:prstGeom prst="rect">
            <a:avLst/>
          </a:prstGeom>
        </p:spPr>
        <p:txBody>
          <a:bodyPr wrap="none">
            <a:spAutoFit/>
          </a:bodyPr>
          <a:lstStyle/>
          <a:p>
            <a:pPr>
              <a:lnSpc>
                <a:spcPct val="120000"/>
              </a:lnSpc>
            </a:pPr>
            <a:r>
              <a:rPr lang="en-US" sz="2000" b="1" dirty="0" smtClean="0">
                <a:solidFill>
                  <a:schemeClr val="tx2"/>
                </a:solidFill>
                <a:latin typeface="Helvetica Neue"/>
                <a:cs typeface="Helvetica Neue"/>
              </a:rPr>
              <a:t>AFTER</a:t>
            </a:r>
            <a:endParaRPr lang="en-US" sz="2000" b="1" dirty="0">
              <a:solidFill>
                <a:schemeClr val="tx2"/>
              </a:solidFill>
              <a:latin typeface="Helvetica Neue"/>
              <a:cs typeface="Helvetica Neue"/>
            </a:endParaRPr>
          </a:p>
        </p:txBody>
      </p:sp>
      <p:sp>
        <p:nvSpPr>
          <p:cNvPr id="14" name="TextBox 13"/>
          <p:cNvSpPr txBox="1"/>
          <p:nvPr/>
        </p:nvSpPr>
        <p:spPr>
          <a:xfrm>
            <a:off x="290849" y="1371600"/>
            <a:ext cx="2528551" cy="600164"/>
          </a:xfrm>
          <a:prstGeom prst="rect">
            <a:avLst/>
          </a:prstGeom>
          <a:noFill/>
        </p:spPr>
        <p:txBody>
          <a:bodyPr wrap="none" rtlCol="0">
            <a:spAutoFit/>
          </a:bodyPr>
          <a:lstStyle/>
          <a:p>
            <a:r>
              <a:rPr lang="en-US" sz="3200" dirty="0" smtClean="0"/>
              <a:t>In practice:</a:t>
            </a:r>
            <a:endParaRPr lang="en-US" sz="3200"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2"/>
          <p:cNvSpPr>
            <a:spLocks noGrp="1"/>
          </p:cNvSpPr>
          <p:nvPr>
            <p:ph type="title"/>
          </p:nvPr>
        </p:nvSpPr>
        <p:spPr/>
        <p:txBody>
          <a:bodyPr>
            <a:normAutofit/>
          </a:bodyPr>
          <a:lstStyle/>
          <a:p>
            <a:pPr algn="l"/>
            <a:r>
              <a:rPr lang="en-US" sz="3200" dirty="0" smtClean="0">
                <a:solidFill>
                  <a:schemeClr val="bg1"/>
                </a:solidFill>
              </a:rPr>
              <a:t>In practice:</a:t>
            </a:r>
            <a:endParaRPr lang="en-US" sz="3200" dirty="0">
              <a:solidFill>
                <a:schemeClr val="bg1"/>
              </a:solidFill>
            </a:endParaRPr>
          </a:p>
        </p:txBody>
      </p:sp>
      <p:sp>
        <p:nvSpPr>
          <p:cNvPr id="6" name="Content Placeholder 1"/>
          <p:cNvSpPr txBox="1">
            <a:spLocks/>
          </p:cNvSpPr>
          <p:nvPr/>
        </p:nvSpPr>
        <p:spPr>
          <a:xfrm>
            <a:off x="609600" y="1752600"/>
            <a:ext cx="7391400" cy="3429000"/>
          </a:xfrm>
          <a:prstGeom prst="rect">
            <a:avLst/>
          </a:prstGeom>
        </p:spPr>
        <p:txBody>
          <a:bodyPr vert="horz" lIns="91440" tIns="45720" rIns="91440" bIns="45720" rtlCol="0">
            <a:normAutofit/>
          </a:bodyPr>
          <a:lstStyle>
            <a:lvl1pPr marL="342900" indent="-228600" algn="l" defTabSz="914400" rtl="0" eaLnBrk="1" latinLnBrk="0" hangingPunct="1">
              <a:spcBef>
                <a:spcPct val="20000"/>
              </a:spcBef>
              <a:buClr>
                <a:schemeClr val="accent4"/>
              </a:buClr>
              <a:buFont typeface="Wingdings" charset="2"/>
              <a:buChar char="§"/>
              <a:defRPr sz="2400" kern="1200">
                <a:solidFill>
                  <a:schemeClr val="accent5">
                    <a:lumMod val="75000"/>
                  </a:schemeClr>
                </a:solidFill>
                <a:latin typeface="Helvetica Neue"/>
                <a:ea typeface="+mn-ea"/>
                <a:cs typeface="Helvetica Neue"/>
              </a:defRPr>
            </a:lvl1pPr>
            <a:lvl2pPr marL="640080" indent="-228600" algn="l" defTabSz="914400" rtl="0" eaLnBrk="1" latinLnBrk="0" hangingPunct="1">
              <a:spcBef>
                <a:spcPct val="20000"/>
              </a:spcBef>
              <a:buClr>
                <a:schemeClr val="accent4"/>
              </a:buClr>
              <a:buFont typeface="Wingdings" charset="2"/>
              <a:buChar char="§"/>
              <a:defRPr sz="2000" kern="1200">
                <a:solidFill>
                  <a:schemeClr val="accent5">
                    <a:lumMod val="75000"/>
                  </a:schemeClr>
                </a:solidFill>
                <a:latin typeface="Helvetica Neue"/>
                <a:ea typeface="+mn-ea"/>
                <a:cs typeface="Helvetica Neue"/>
              </a:defRPr>
            </a:lvl2pPr>
            <a:lvl3pPr marL="914400" indent="-228600" algn="l" defTabSz="914400" rtl="0" eaLnBrk="1" latinLnBrk="0" hangingPunct="1">
              <a:spcBef>
                <a:spcPct val="20000"/>
              </a:spcBef>
              <a:buClr>
                <a:schemeClr val="accent4"/>
              </a:buClr>
              <a:buFont typeface="Wingdings" charset="2"/>
              <a:buChar char="§"/>
              <a:defRPr sz="1800" kern="1200">
                <a:solidFill>
                  <a:schemeClr val="accent5">
                    <a:lumMod val="75000"/>
                  </a:schemeClr>
                </a:solidFill>
                <a:latin typeface="Helvetica Neue"/>
                <a:ea typeface="+mn-ea"/>
                <a:cs typeface="Helvetica Neue"/>
              </a:defRPr>
            </a:lvl3pPr>
            <a:lvl4pPr marL="1280160" indent="-228600" algn="l" defTabSz="914400" rtl="0" eaLnBrk="1" latinLnBrk="0" hangingPunct="1">
              <a:spcBef>
                <a:spcPct val="20000"/>
              </a:spcBef>
              <a:buClr>
                <a:schemeClr val="accent4"/>
              </a:buClr>
              <a:buFont typeface="Wingdings" charset="2"/>
              <a:buChar char="§"/>
              <a:defRPr sz="1600" kern="1200">
                <a:solidFill>
                  <a:schemeClr val="accent5">
                    <a:lumMod val="75000"/>
                  </a:schemeClr>
                </a:solidFill>
                <a:latin typeface="Helvetica Neue"/>
                <a:ea typeface="+mn-ea"/>
                <a:cs typeface="Helvetica Neue"/>
              </a:defRPr>
            </a:lvl4pPr>
            <a:lvl5pPr marL="1554480" indent="-228600" algn="l" defTabSz="914400" rtl="0" eaLnBrk="1" latinLnBrk="0" hangingPunct="1">
              <a:spcBef>
                <a:spcPct val="20000"/>
              </a:spcBef>
              <a:buClr>
                <a:schemeClr val="accent4"/>
              </a:buClr>
              <a:buFont typeface="Wingdings" charset="2"/>
              <a:buChar char="§"/>
              <a:defRPr sz="1600" kern="1200" baseline="0">
                <a:solidFill>
                  <a:schemeClr val="accent5">
                    <a:lumMod val="75000"/>
                  </a:schemeClr>
                </a:solidFill>
                <a:latin typeface="Helvetica Neue"/>
                <a:ea typeface="+mn-ea"/>
                <a:cs typeface="Helvetica Neue"/>
              </a:defRPr>
            </a:lvl5pPr>
            <a:lvl6pPr marL="1737360" indent="-182880"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6pPr>
            <a:lvl7pPr marL="2011680" indent="-182880" algn="l" defTabSz="914400" rtl="0" eaLnBrk="1" latinLnBrk="0" hangingPunct="1">
              <a:spcBef>
                <a:spcPct val="20000"/>
              </a:spcBef>
              <a:buClr>
                <a:schemeClr val="accent2"/>
              </a:buClr>
              <a:buFont typeface="Arial" pitchFamily="34" charset="0"/>
              <a:buChar char="•"/>
              <a:defRPr sz="1400" kern="1200">
                <a:solidFill>
                  <a:schemeClr val="tx2"/>
                </a:solidFill>
                <a:latin typeface="+mn-lt"/>
                <a:ea typeface="+mn-ea"/>
                <a:cs typeface="+mn-cs"/>
              </a:defRPr>
            </a:lvl7pPr>
            <a:lvl8pPr marL="2194560" indent="-182880" algn="l" defTabSz="914400" rtl="0" eaLnBrk="1" latinLnBrk="0" hangingPunct="1">
              <a:spcBef>
                <a:spcPct val="20000"/>
              </a:spcBef>
              <a:buClr>
                <a:schemeClr val="accent3"/>
              </a:buClr>
              <a:buFont typeface="Arial" pitchFamily="34" charset="0"/>
              <a:buChar char="•"/>
              <a:defRPr sz="1400" kern="1200">
                <a:solidFill>
                  <a:schemeClr val="tx2"/>
                </a:solidFill>
                <a:latin typeface="+mn-lt"/>
                <a:ea typeface="+mn-ea"/>
                <a:cs typeface="+mn-cs"/>
              </a:defRPr>
            </a:lvl8pPr>
            <a:lvl9pPr marL="2377440" indent="-182880" algn="l" defTabSz="914400" rtl="0" eaLnBrk="1" latinLnBrk="0" hangingPunct="1">
              <a:spcBef>
                <a:spcPct val="20000"/>
              </a:spcBef>
              <a:buClr>
                <a:schemeClr val="accent4"/>
              </a:buClr>
              <a:buFont typeface="Arial" pitchFamily="34" charset="0"/>
              <a:buChar char="•"/>
              <a:defRPr sz="1400" kern="1200">
                <a:solidFill>
                  <a:schemeClr val="tx2"/>
                </a:solidFill>
                <a:latin typeface="+mn-lt"/>
                <a:ea typeface="+mn-ea"/>
                <a:cs typeface="+mn-cs"/>
              </a:defRPr>
            </a:lvl9pPr>
          </a:lstStyle>
          <a:p>
            <a:pPr marL="411480" lvl="1" indent="0">
              <a:buNone/>
            </a:pPr>
            <a:r>
              <a:rPr lang="en-US" dirty="0" smtClean="0"/>
              <a:t>Report </a:t>
            </a:r>
            <a:r>
              <a:rPr lang="en-US" dirty="0"/>
              <a:t>everything another researcher would need to replicate your </a:t>
            </a:r>
            <a:r>
              <a:rPr lang="en-US" dirty="0" smtClean="0"/>
              <a:t>research:</a:t>
            </a:r>
          </a:p>
          <a:p>
            <a:pPr lvl="1">
              <a:buFont typeface="Arial" panose="020B0604020202020204" pitchFamily="34" charset="0"/>
              <a:buChar char="•"/>
            </a:pPr>
            <a:r>
              <a:rPr lang="en-US" dirty="0" smtClean="0"/>
              <a:t>Literate programming</a:t>
            </a:r>
          </a:p>
          <a:p>
            <a:pPr lvl="1">
              <a:buFont typeface="Arial" panose="020B0604020202020204" pitchFamily="34" charset="0"/>
              <a:buChar char="•"/>
            </a:pPr>
            <a:r>
              <a:rPr lang="en-US" dirty="0" smtClean="0"/>
              <a:t>Follow consensus reporting standards</a:t>
            </a:r>
          </a:p>
          <a:p>
            <a:pPr lvl="1">
              <a:buFont typeface="Arial" panose="020B0604020202020204" pitchFamily="34" charset="0"/>
              <a:buChar char="•"/>
            </a:pPr>
            <a:endParaRPr lang="en-US" dirty="0"/>
          </a:p>
        </p:txBody>
      </p:sp>
      <p:pic>
        <p:nvPicPr>
          <p:cNvPr id="7" name="Picture 6" descr="data_large_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3429000"/>
            <a:ext cx="1968500" cy="1917700"/>
          </a:xfrm>
          <a:prstGeom prst="rect">
            <a:avLst/>
          </a:prstGeom>
        </p:spPr>
      </p:pic>
      <p:pic>
        <p:nvPicPr>
          <p:cNvPr id="8" name="Picture 7" descr="materials_large_color.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21050" y="3429000"/>
            <a:ext cx="1968500" cy="1917700"/>
          </a:xfrm>
          <a:prstGeom prst="rect">
            <a:avLst/>
          </a:prstGeom>
        </p:spPr>
      </p:pic>
      <p:pic>
        <p:nvPicPr>
          <p:cNvPr id="9" name="Picture 8" descr="preregistered_large_color.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15000" y="3429000"/>
            <a:ext cx="1968500" cy="1917700"/>
          </a:xfrm>
          <a:prstGeom prst="rect">
            <a:avLst/>
          </a:prstGeom>
        </p:spPr>
      </p:pic>
      <p:sp>
        <p:nvSpPr>
          <p:cNvPr id="10" name="Rectangle 9"/>
          <p:cNvSpPr/>
          <p:nvPr/>
        </p:nvSpPr>
        <p:spPr>
          <a:xfrm>
            <a:off x="152400" y="5943600"/>
            <a:ext cx="8534400" cy="646331"/>
          </a:xfrm>
          <a:prstGeom prst="rect">
            <a:avLst/>
          </a:prstGeom>
        </p:spPr>
        <p:txBody>
          <a:bodyPr wrap="square">
            <a:spAutoFit/>
          </a:bodyPr>
          <a:lstStyle/>
          <a:p>
            <a:pPr lvl="1">
              <a:buNone/>
            </a:pPr>
            <a:r>
              <a:rPr lang="en-US" sz="3600" dirty="0" smtClean="0"/>
              <a:t>What are the big barriers you face? </a:t>
            </a:r>
          </a:p>
        </p:txBody>
      </p:sp>
    </p:spTree>
    <p:extLst>
      <p:ext uri="{BB962C8B-B14F-4D97-AF65-F5344CB8AC3E}">
        <p14:creationId xmlns:p14="http://schemas.microsoft.com/office/powerpoint/2010/main" val="1823065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1000" fill="hold"/>
                                        <p:tgtEl>
                                          <p:spTgt spid="7"/>
                                        </p:tgtEl>
                                        <p:attrNameLst>
                                          <p:attrName>ppt_w</p:attrName>
                                        </p:attrNameLst>
                                      </p:cBhvr>
                                      <p:tavLst>
                                        <p:tav tm="0">
                                          <p:val>
                                            <p:strVal val="#ppt_w*0.70"/>
                                          </p:val>
                                        </p:tav>
                                        <p:tav tm="100000">
                                          <p:val>
                                            <p:strVal val="#ppt_w"/>
                                          </p:val>
                                        </p:tav>
                                      </p:tavLst>
                                    </p:anim>
                                    <p:anim calcmode="lin" valueType="num">
                                      <p:cBhvr>
                                        <p:cTn id="12" dur="1000" fill="hold"/>
                                        <p:tgtEl>
                                          <p:spTgt spid="7"/>
                                        </p:tgtEl>
                                        <p:attrNameLst>
                                          <p:attrName>ppt_h</p:attrName>
                                        </p:attrNameLst>
                                      </p:cBhvr>
                                      <p:tavLst>
                                        <p:tav tm="0">
                                          <p:val>
                                            <p:strVal val="#ppt_h"/>
                                          </p:val>
                                        </p:tav>
                                        <p:tav tm="100000">
                                          <p:val>
                                            <p:strVal val="#ppt_h"/>
                                          </p:val>
                                        </p:tav>
                                      </p:tavLst>
                                    </p:anim>
                                    <p:animEffect transition="in" filter="fade">
                                      <p:cBhvr>
                                        <p:cTn id="13" dur="10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55" presetClass="entr" presetSubtype="0"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1000" fill="hold"/>
                                        <p:tgtEl>
                                          <p:spTgt spid="8"/>
                                        </p:tgtEl>
                                        <p:attrNameLst>
                                          <p:attrName>ppt_w</p:attrName>
                                        </p:attrNameLst>
                                      </p:cBhvr>
                                      <p:tavLst>
                                        <p:tav tm="0">
                                          <p:val>
                                            <p:strVal val="#ppt_w*0.70"/>
                                          </p:val>
                                        </p:tav>
                                        <p:tav tm="100000">
                                          <p:val>
                                            <p:strVal val="#ppt_w"/>
                                          </p:val>
                                        </p:tav>
                                      </p:tavLst>
                                    </p:anim>
                                    <p:anim calcmode="lin" valueType="num">
                                      <p:cBhvr>
                                        <p:cTn id="19" dur="1000" fill="hold"/>
                                        <p:tgtEl>
                                          <p:spTgt spid="8"/>
                                        </p:tgtEl>
                                        <p:attrNameLst>
                                          <p:attrName>ppt_h</p:attrName>
                                        </p:attrNameLst>
                                      </p:cBhvr>
                                      <p:tavLst>
                                        <p:tav tm="0">
                                          <p:val>
                                            <p:strVal val="#ppt_h"/>
                                          </p:val>
                                        </p:tav>
                                        <p:tav tm="100000">
                                          <p:val>
                                            <p:strVal val="#ppt_h"/>
                                          </p:val>
                                        </p:tav>
                                      </p:tavLst>
                                    </p:anim>
                                    <p:animEffect transition="in" filter="fade">
                                      <p:cBhvr>
                                        <p:cTn id="20" dur="10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55"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1000" fill="hold"/>
                                        <p:tgtEl>
                                          <p:spTgt spid="9"/>
                                        </p:tgtEl>
                                        <p:attrNameLst>
                                          <p:attrName>ppt_w</p:attrName>
                                        </p:attrNameLst>
                                      </p:cBhvr>
                                      <p:tavLst>
                                        <p:tav tm="0">
                                          <p:val>
                                            <p:strVal val="#ppt_w*0.70"/>
                                          </p:val>
                                        </p:tav>
                                        <p:tav tm="100000">
                                          <p:val>
                                            <p:strVal val="#ppt_w"/>
                                          </p:val>
                                        </p:tav>
                                      </p:tavLst>
                                    </p:anim>
                                    <p:anim calcmode="lin" valueType="num">
                                      <p:cBhvr>
                                        <p:cTn id="26" dur="1000" fill="hold"/>
                                        <p:tgtEl>
                                          <p:spTgt spid="9"/>
                                        </p:tgtEl>
                                        <p:attrNameLst>
                                          <p:attrName>ppt_h</p:attrName>
                                        </p:attrNameLst>
                                      </p:cBhvr>
                                      <p:tavLst>
                                        <p:tav tm="0">
                                          <p:val>
                                            <p:strVal val="#ppt_h"/>
                                          </p:val>
                                        </p:tav>
                                        <p:tav tm="100000">
                                          <p:val>
                                            <p:strVal val="#ppt_h"/>
                                          </p:val>
                                        </p:tav>
                                      </p:tavLst>
                                    </p:anim>
                                    <p:animEffect transition="in" filter="fade">
                                      <p:cBhvr>
                                        <p:cTn id="2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map.jpg"/>
          <p:cNvPicPr>
            <a:picLocks noChangeAspect="1"/>
          </p:cNvPicPr>
          <p:nvPr/>
        </p:nvPicPr>
        <p:blipFill rotWithShape="1">
          <a:blip r:embed="rId3">
            <a:alphaModFix amt="34000"/>
            <a:extLst>
              <a:ext uri="{28A0092B-C50C-407E-A947-70E740481C1C}">
                <a14:useLocalDpi xmlns:a14="http://schemas.microsoft.com/office/drawing/2010/main" val="0"/>
              </a:ext>
            </a:extLst>
          </a:blip>
          <a:srcRect b="3659"/>
          <a:stretch/>
        </p:blipFill>
        <p:spPr>
          <a:xfrm>
            <a:off x="0" y="0"/>
            <a:ext cx="9144000" cy="6607019"/>
          </a:xfrm>
          <a:prstGeom prst="rect">
            <a:avLst/>
          </a:prstGeom>
        </p:spPr>
      </p:pic>
      <p:sp>
        <p:nvSpPr>
          <p:cNvPr id="14" name="Rectangle 13"/>
          <p:cNvSpPr/>
          <p:nvPr/>
        </p:nvSpPr>
        <p:spPr>
          <a:xfrm>
            <a:off x="0" y="533400"/>
            <a:ext cx="5486400" cy="789431"/>
          </a:xfrm>
          <a:prstGeom prst="rect">
            <a:avLst/>
          </a:prstGeom>
          <a:solidFill>
            <a:schemeClr val="accent4">
              <a:alpha val="80000"/>
            </a:schemeClr>
          </a:solidFill>
          <a:ln>
            <a:noFill/>
          </a:ln>
        </p:spPr>
        <p:style>
          <a:lnRef idx="3">
            <a:schemeClr val="lt1"/>
          </a:lnRef>
          <a:fillRef idx="1">
            <a:schemeClr val="accent4"/>
          </a:fillRef>
          <a:effectRef idx="1">
            <a:schemeClr val="accent4"/>
          </a:effectRef>
          <a:fontRef idx="minor">
            <a:schemeClr val="lt1"/>
          </a:fontRef>
        </p:style>
        <p:txBody>
          <a:bodyPr rtlCol="0" anchor="ctr"/>
          <a:lstStyle/>
          <a:p>
            <a:pPr algn="ctr"/>
            <a:endParaRPr lang="en-US">
              <a:solidFill>
                <a:schemeClr val="accent2">
                  <a:lumMod val="75000"/>
                </a:schemeClr>
              </a:solidFill>
            </a:endParaRPr>
          </a:p>
        </p:txBody>
      </p:sp>
      <p:sp>
        <p:nvSpPr>
          <p:cNvPr id="12" name="Content Placeholder 11"/>
          <p:cNvSpPr>
            <a:spLocks noGrp="1"/>
          </p:cNvSpPr>
          <p:nvPr>
            <p:ph idx="1"/>
          </p:nvPr>
        </p:nvSpPr>
        <p:spPr/>
        <p:txBody>
          <a:bodyPr/>
          <a:lstStyle/>
          <a:p>
            <a:endParaRPr lang="en-US"/>
          </a:p>
        </p:txBody>
      </p:sp>
      <p:pic>
        <p:nvPicPr>
          <p:cNvPr id="18" name="Picture 17" descr="BITSS-graphic.tif"/>
          <p:cNvPicPr>
            <a:picLocks noChangeAspect="1"/>
          </p:cNvPicPr>
          <p:nvPr/>
        </p:nvPicPr>
        <p:blipFill rotWithShape="1">
          <a:blip r:embed="rId4" cstate="print">
            <a:extLst>
              <a:ext uri="{28A0092B-C50C-407E-A947-70E740481C1C}">
                <a14:useLocalDpi xmlns:a14="http://schemas.microsoft.com/office/drawing/2010/main" val="0"/>
              </a:ext>
            </a:extLst>
          </a:blip>
          <a:srcRect b="14013"/>
          <a:stretch/>
        </p:blipFill>
        <p:spPr>
          <a:xfrm>
            <a:off x="216877" y="1524000"/>
            <a:ext cx="8850923" cy="3683570"/>
          </a:xfrm>
          <a:prstGeom prst="rect">
            <a:avLst/>
          </a:prstGeom>
        </p:spPr>
      </p:pic>
      <p:sp>
        <p:nvSpPr>
          <p:cNvPr id="19" name="TextBox 18"/>
          <p:cNvSpPr txBox="1"/>
          <p:nvPr/>
        </p:nvSpPr>
        <p:spPr>
          <a:xfrm>
            <a:off x="659423" y="4400550"/>
            <a:ext cx="2286488" cy="674771"/>
          </a:xfrm>
          <a:prstGeom prst="rect">
            <a:avLst/>
          </a:prstGeom>
          <a:noFill/>
        </p:spPr>
        <p:txBody>
          <a:bodyPr wrap="square" rtlCol="0">
            <a:spAutoFit/>
          </a:bodyPr>
          <a:lstStyle/>
          <a:p>
            <a:pPr>
              <a:lnSpc>
                <a:spcPct val="110000"/>
              </a:lnSpc>
            </a:pPr>
            <a:r>
              <a:rPr lang="en-US" b="1" dirty="0" smtClean="0">
                <a:solidFill>
                  <a:srgbClr val="FFFFFF"/>
                </a:solidFill>
                <a:latin typeface="Helvetica Neue"/>
                <a:cs typeface="Helvetica Neue"/>
              </a:rPr>
              <a:t>RAISING AWARENESS</a:t>
            </a:r>
            <a:endParaRPr lang="en-US" b="1" dirty="0">
              <a:solidFill>
                <a:srgbClr val="FFFFFF"/>
              </a:solidFill>
              <a:latin typeface="Helvetica Neue"/>
              <a:cs typeface="Helvetica Neue"/>
            </a:endParaRPr>
          </a:p>
        </p:txBody>
      </p:sp>
      <p:sp>
        <p:nvSpPr>
          <p:cNvPr id="22" name="TextBox 21"/>
          <p:cNvSpPr txBox="1"/>
          <p:nvPr/>
        </p:nvSpPr>
        <p:spPr>
          <a:xfrm>
            <a:off x="585665" y="5275558"/>
            <a:ext cx="2434004" cy="1042692"/>
          </a:xfrm>
          <a:prstGeom prst="rect">
            <a:avLst/>
          </a:prstGeom>
          <a:noFill/>
        </p:spPr>
        <p:txBody>
          <a:bodyPr wrap="square" rtlCol="0">
            <a:spAutoFit/>
          </a:bodyPr>
          <a:lstStyle/>
          <a:p>
            <a:r>
              <a:rPr lang="en-US" sz="1600" dirty="0">
                <a:solidFill>
                  <a:schemeClr val="accent2">
                    <a:lumMod val="50000"/>
                  </a:schemeClr>
                </a:solidFill>
                <a:latin typeface="Helvetica Neue"/>
                <a:cs typeface="Helvetica Neue"/>
              </a:rPr>
              <a:t>about systematic weaknesses in current research practices</a:t>
            </a:r>
          </a:p>
          <a:p>
            <a:endParaRPr lang="en-US" sz="1600" dirty="0">
              <a:solidFill>
                <a:srgbClr val="FFFFFF"/>
              </a:solidFill>
              <a:latin typeface="Helvetica Neue"/>
              <a:cs typeface="Helvetica Neue"/>
            </a:endParaRPr>
          </a:p>
        </p:txBody>
      </p:sp>
      <p:sp>
        <p:nvSpPr>
          <p:cNvPr id="21" name="TextBox 20"/>
          <p:cNvSpPr txBox="1"/>
          <p:nvPr/>
        </p:nvSpPr>
        <p:spPr>
          <a:xfrm>
            <a:off x="6265008" y="4400550"/>
            <a:ext cx="2286488" cy="674771"/>
          </a:xfrm>
          <a:prstGeom prst="rect">
            <a:avLst/>
          </a:prstGeom>
          <a:noFill/>
        </p:spPr>
        <p:txBody>
          <a:bodyPr wrap="square" rtlCol="0">
            <a:spAutoFit/>
          </a:bodyPr>
          <a:lstStyle/>
          <a:p>
            <a:pPr>
              <a:lnSpc>
                <a:spcPct val="110000"/>
              </a:lnSpc>
            </a:pPr>
            <a:r>
              <a:rPr lang="en-US" b="1" dirty="0" smtClean="0">
                <a:solidFill>
                  <a:srgbClr val="FFFFFF"/>
                </a:solidFill>
                <a:latin typeface="Helvetica Neue"/>
                <a:cs typeface="Helvetica Neue"/>
              </a:rPr>
              <a:t>FOSTERING ADOPTION</a:t>
            </a:r>
            <a:endParaRPr lang="en-US" b="1" dirty="0">
              <a:solidFill>
                <a:srgbClr val="FFFFFF"/>
              </a:solidFill>
              <a:latin typeface="Helvetica Neue"/>
              <a:cs typeface="Helvetica Neue"/>
            </a:endParaRPr>
          </a:p>
        </p:txBody>
      </p:sp>
      <p:sp>
        <p:nvSpPr>
          <p:cNvPr id="24" name="TextBox 23"/>
          <p:cNvSpPr txBox="1"/>
          <p:nvPr/>
        </p:nvSpPr>
        <p:spPr>
          <a:xfrm>
            <a:off x="6043735" y="5285642"/>
            <a:ext cx="2655277" cy="804362"/>
          </a:xfrm>
          <a:prstGeom prst="rect">
            <a:avLst/>
          </a:prstGeom>
          <a:noFill/>
        </p:spPr>
        <p:txBody>
          <a:bodyPr wrap="square" rtlCol="0">
            <a:spAutoFit/>
          </a:bodyPr>
          <a:lstStyle/>
          <a:p>
            <a:pPr marL="114300"/>
            <a:r>
              <a:rPr lang="en-US" sz="1600" dirty="0">
                <a:solidFill>
                  <a:schemeClr val="accent5">
                    <a:lumMod val="75000"/>
                  </a:schemeClr>
                </a:solidFill>
                <a:latin typeface="Helvetica Neue"/>
                <a:cs typeface="Helvetica Neue"/>
              </a:rPr>
              <a:t>of approaches that best promote scientific integrity</a:t>
            </a:r>
          </a:p>
          <a:p>
            <a:endParaRPr lang="en-US" sz="1600" dirty="0">
              <a:solidFill>
                <a:srgbClr val="FFFFFF"/>
              </a:solidFill>
              <a:latin typeface="Helvetica Neue"/>
              <a:cs typeface="Helvetica Neue"/>
            </a:endParaRPr>
          </a:p>
        </p:txBody>
      </p:sp>
      <p:sp>
        <p:nvSpPr>
          <p:cNvPr id="20" name="TextBox 19"/>
          <p:cNvSpPr txBox="1"/>
          <p:nvPr/>
        </p:nvSpPr>
        <p:spPr>
          <a:xfrm>
            <a:off x="3462215" y="4400550"/>
            <a:ext cx="2434004" cy="674771"/>
          </a:xfrm>
          <a:prstGeom prst="rect">
            <a:avLst/>
          </a:prstGeom>
          <a:noFill/>
        </p:spPr>
        <p:txBody>
          <a:bodyPr wrap="square" rtlCol="0">
            <a:spAutoFit/>
          </a:bodyPr>
          <a:lstStyle/>
          <a:p>
            <a:pPr>
              <a:lnSpc>
                <a:spcPct val="110000"/>
              </a:lnSpc>
            </a:pPr>
            <a:r>
              <a:rPr lang="en-US" b="1" dirty="0" smtClean="0">
                <a:solidFill>
                  <a:srgbClr val="FFFFFF"/>
                </a:solidFill>
                <a:latin typeface="Helvetica Neue"/>
                <a:cs typeface="Helvetica Neue"/>
              </a:rPr>
              <a:t>IDENTIFYING STRATEGIES</a:t>
            </a:r>
            <a:endParaRPr lang="en-US" b="1" dirty="0">
              <a:solidFill>
                <a:srgbClr val="FFFFFF"/>
              </a:solidFill>
              <a:latin typeface="Helvetica Neue"/>
              <a:cs typeface="Helvetica Neue"/>
            </a:endParaRPr>
          </a:p>
        </p:txBody>
      </p:sp>
      <p:sp>
        <p:nvSpPr>
          <p:cNvPr id="26" name="Rectangle 25"/>
          <p:cNvSpPr/>
          <p:nvPr/>
        </p:nvSpPr>
        <p:spPr>
          <a:xfrm>
            <a:off x="3314700" y="5285642"/>
            <a:ext cx="2655277" cy="830997"/>
          </a:xfrm>
          <a:prstGeom prst="rect">
            <a:avLst/>
          </a:prstGeom>
        </p:spPr>
        <p:txBody>
          <a:bodyPr wrap="square">
            <a:spAutoFit/>
          </a:bodyPr>
          <a:lstStyle/>
          <a:p>
            <a:pPr marL="114300"/>
            <a:r>
              <a:rPr lang="en-US" sz="1600" dirty="0">
                <a:solidFill>
                  <a:schemeClr val="accent4">
                    <a:lumMod val="75000"/>
                  </a:schemeClr>
                </a:solidFill>
                <a:latin typeface="Helvetica Neue"/>
                <a:cs typeface="Helvetica Neue"/>
              </a:rPr>
              <a:t>and tools for increasing </a:t>
            </a:r>
            <a:r>
              <a:rPr lang="en-US" sz="1600" dirty="0" smtClean="0">
                <a:solidFill>
                  <a:schemeClr val="accent4">
                    <a:lumMod val="75000"/>
                  </a:schemeClr>
                </a:solidFill>
                <a:latin typeface="Helvetica Neue"/>
                <a:cs typeface="Helvetica Neue"/>
              </a:rPr>
              <a:t>transparency and reproducibility </a:t>
            </a:r>
            <a:endParaRPr lang="en-US" sz="1600" dirty="0">
              <a:solidFill>
                <a:schemeClr val="accent4">
                  <a:lumMod val="75000"/>
                </a:schemeClr>
              </a:solidFill>
              <a:latin typeface="Helvetica Neue"/>
              <a:cs typeface="Helvetica Neue"/>
            </a:endParaRPr>
          </a:p>
        </p:txBody>
      </p:sp>
      <p:sp>
        <p:nvSpPr>
          <p:cNvPr id="13" name="Title 12"/>
          <p:cNvSpPr>
            <a:spLocks noGrp="1"/>
          </p:cNvSpPr>
          <p:nvPr>
            <p:ph type="title"/>
          </p:nvPr>
        </p:nvSpPr>
        <p:spPr/>
        <p:txBody>
          <a:bodyPr/>
          <a:lstStyle/>
          <a:p>
            <a:r>
              <a:rPr lang="en-US" dirty="0" smtClean="0"/>
              <a:t>BITSS Focus</a:t>
            </a:r>
            <a:endParaRPr lang="en-US" dirty="0"/>
          </a:p>
        </p:txBody>
      </p:sp>
    </p:spTree>
    <p:extLst>
      <p:ext uri="{BB962C8B-B14F-4D97-AF65-F5344CB8AC3E}">
        <p14:creationId xmlns:p14="http://schemas.microsoft.com/office/powerpoint/2010/main" val="3002787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2" grpId="0"/>
      <p:bldP spid="21" grpId="0"/>
      <p:bldP spid="24" grpId="0"/>
      <p:bldP spid="20" grpId="0"/>
      <p:bldP spid="2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Raising Awareness</a:t>
            </a:r>
            <a:endParaRPr lang="en-US" dirty="0"/>
          </a:p>
        </p:txBody>
      </p:sp>
      <p:sp>
        <p:nvSpPr>
          <p:cNvPr id="7" name="Content Placeholder 6"/>
          <p:cNvSpPr>
            <a:spLocks noGrp="1"/>
          </p:cNvSpPr>
          <p:nvPr>
            <p:ph idx="1"/>
          </p:nvPr>
        </p:nvSpPr>
        <p:spPr/>
        <p:txBody>
          <a:bodyPr/>
          <a:lstStyle/>
          <a:p>
            <a:endParaRPr lang="en-US"/>
          </a:p>
        </p:txBody>
      </p:sp>
      <p:pic>
        <p:nvPicPr>
          <p:cNvPr id="6"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460314"/>
            <a:ext cx="9144000" cy="6619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Social Media: </a:t>
            </a:r>
            <a:r>
              <a:rPr lang="en-US" dirty="0" smtClean="0">
                <a:hlinkClick r:id="rId3"/>
              </a:rPr>
              <a:t>bitss.org</a:t>
            </a:r>
            <a:r>
              <a:rPr lang="en-US" dirty="0" smtClean="0"/>
              <a:t>, @UCBITSS</a:t>
            </a:r>
            <a:br>
              <a:rPr lang="en-US" dirty="0" smtClean="0"/>
            </a:br>
            <a:endParaRPr lang="en-US" dirty="0" smtClean="0"/>
          </a:p>
          <a:p>
            <a:r>
              <a:rPr lang="en-US" dirty="0" smtClean="0"/>
              <a:t>Publications </a:t>
            </a:r>
          </a:p>
          <a:p>
            <a:pPr lvl="1"/>
            <a:r>
              <a:rPr lang="en-US" dirty="0" smtClean="0"/>
              <a:t>Best Practices Manual https</a:t>
            </a:r>
            <a:r>
              <a:rPr lang="en-US" dirty="0"/>
              <a:t>://github.com/garretchristensen/BestPracticesManual</a:t>
            </a:r>
            <a:endParaRPr lang="en-US" dirty="0" smtClean="0"/>
          </a:p>
          <a:p>
            <a:pPr lvl="1"/>
            <a:r>
              <a:rPr lang="en-US" dirty="0" smtClean="0"/>
              <a:t>Textbook, MOOC</a:t>
            </a:r>
          </a:p>
          <a:p>
            <a:r>
              <a:rPr lang="en-US" dirty="0" smtClean="0"/>
              <a:t>Sessions at conferences: AEA/ASA, APSA, </a:t>
            </a:r>
            <a:r>
              <a:rPr lang="en-US" dirty="0" err="1" smtClean="0"/>
              <a:t>OpenCon</a:t>
            </a:r>
            <a:endParaRPr lang="en-US" dirty="0" smtClean="0"/>
          </a:p>
          <a:p>
            <a:endParaRPr lang="en-US" dirty="0" smtClean="0"/>
          </a:p>
          <a:p>
            <a:r>
              <a:rPr lang="en-US" dirty="0" smtClean="0"/>
              <a:t>BITSS Annual Meeting (December 2015)</a:t>
            </a:r>
          </a:p>
          <a:p>
            <a:endParaRPr lang="en-US" dirty="0"/>
          </a:p>
        </p:txBody>
      </p:sp>
      <p:sp>
        <p:nvSpPr>
          <p:cNvPr id="7" name="Title 6"/>
          <p:cNvSpPr>
            <a:spLocks noGrp="1"/>
          </p:cNvSpPr>
          <p:nvPr>
            <p:ph type="title"/>
          </p:nvPr>
        </p:nvSpPr>
        <p:spPr/>
        <p:txBody>
          <a:bodyPr/>
          <a:lstStyle/>
          <a:p>
            <a:r>
              <a:rPr lang="en-US" dirty="0" smtClean="0"/>
              <a:t>Raising Awareness</a:t>
            </a:r>
            <a:endParaRPr lang="en-US" dirty="0"/>
          </a:p>
        </p:txBody>
      </p:sp>
    </p:spTree>
    <p:extLst>
      <p:ext uri="{BB962C8B-B14F-4D97-AF65-F5344CB8AC3E}">
        <p14:creationId xmlns:p14="http://schemas.microsoft.com/office/powerpoint/2010/main" val="179931747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cstate="print">
            <a:alphaModFix amt="25000"/>
            <a:extLst>
              <a:ext uri="{28A0092B-C50C-407E-A947-70E740481C1C}">
                <a14:useLocalDpi xmlns:a14="http://schemas.microsoft.com/office/drawing/2010/main" val="0"/>
              </a:ext>
            </a:extLst>
          </a:blip>
          <a:stretch>
            <a:fillRect/>
          </a:stretch>
        </p:blipFill>
        <p:spPr>
          <a:xfrm>
            <a:off x="0" y="990600"/>
            <a:ext cx="9143999" cy="5170714"/>
          </a:xfrm>
          <a:prstGeom prst="rect">
            <a:avLst/>
          </a:prstGeom>
        </p:spPr>
      </p:pic>
      <p:sp>
        <p:nvSpPr>
          <p:cNvPr id="2" name="Content Placeholder 1"/>
          <p:cNvSpPr>
            <a:spLocks noGrp="1"/>
          </p:cNvSpPr>
          <p:nvPr>
            <p:ph idx="1"/>
          </p:nvPr>
        </p:nvSpPr>
        <p:spPr/>
        <p:txBody>
          <a:bodyPr>
            <a:normAutofit/>
          </a:bodyPr>
          <a:lstStyle/>
          <a:p>
            <a:r>
              <a:rPr lang="en-US" sz="3200" dirty="0" smtClean="0"/>
              <a:t>Tools</a:t>
            </a:r>
          </a:p>
          <a:p>
            <a:pPr lvl="1"/>
            <a:r>
              <a:rPr lang="en-US" sz="3200" dirty="0" smtClean="0"/>
              <a:t>Open Science Framework: </a:t>
            </a:r>
            <a:r>
              <a:rPr lang="en-US" sz="3200" dirty="0" err="1" smtClean="0"/>
              <a:t>osf.io</a:t>
            </a:r>
            <a:endParaRPr lang="en-US" sz="3200" dirty="0" smtClean="0"/>
          </a:p>
          <a:p>
            <a:pPr lvl="1"/>
            <a:r>
              <a:rPr lang="en-US" sz="3200" dirty="0" smtClean="0"/>
              <a:t>Registries: AEA, EGAP, 3ie, </a:t>
            </a:r>
            <a:r>
              <a:rPr lang="en-US" sz="3200" dirty="0" err="1" smtClean="0"/>
              <a:t>Clinicaltrials.gov</a:t>
            </a:r>
            <a:endParaRPr lang="en-US" sz="3200" dirty="0" smtClean="0"/>
          </a:p>
          <a:p>
            <a:r>
              <a:rPr lang="en-US" sz="3200" dirty="0" smtClean="0"/>
              <a:t>Coursework</a:t>
            </a:r>
          </a:p>
          <a:p>
            <a:pPr lvl="1"/>
            <a:r>
              <a:rPr lang="en-US" sz="3200" dirty="0" smtClean="0"/>
              <a:t>Syllabi</a:t>
            </a:r>
          </a:p>
          <a:p>
            <a:pPr lvl="1"/>
            <a:r>
              <a:rPr lang="en-US" sz="3200" dirty="0" smtClean="0"/>
              <a:t>Slide decks</a:t>
            </a:r>
          </a:p>
        </p:txBody>
      </p:sp>
      <p:sp>
        <p:nvSpPr>
          <p:cNvPr id="7" name="Title 6"/>
          <p:cNvSpPr>
            <a:spLocks noGrp="1"/>
          </p:cNvSpPr>
          <p:nvPr>
            <p:ph type="title"/>
          </p:nvPr>
        </p:nvSpPr>
        <p:spPr/>
        <p:txBody>
          <a:bodyPr/>
          <a:lstStyle/>
          <a:p>
            <a:r>
              <a:rPr lang="en-US" dirty="0" smtClean="0"/>
              <a:t>Identifying Strategies</a:t>
            </a:r>
            <a:endParaRPr lang="en-US" dirty="0"/>
          </a:p>
        </p:txBody>
      </p:sp>
    </p:spTree>
    <p:extLst>
      <p:ext uri="{BB962C8B-B14F-4D97-AF65-F5344CB8AC3E}">
        <p14:creationId xmlns:p14="http://schemas.microsoft.com/office/powerpoint/2010/main" val="361612349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map.jpg"/>
          <p:cNvPicPr>
            <a:picLocks noChangeAspect="1"/>
          </p:cNvPicPr>
          <p:nvPr/>
        </p:nvPicPr>
        <p:blipFill rotWithShape="1">
          <a:blip r:embed="rId3">
            <a:alphaModFix amt="34000"/>
            <a:extLst>
              <a:ext uri="{28A0092B-C50C-407E-A947-70E740481C1C}">
                <a14:useLocalDpi xmlns:a14="http://schemas.microsoft.com/office/drawing/2010/main" val="0"/>
              </a:ext>
            </a:extLst>
          </a:blip>
          <a:srcRect b="3659"/>
          <a:stretch/>
        </p:blipFill>
        <p:spPr>
          <a:xfrm>
            <a:off x="0" y="0"/>
            <a:ext cx="9144000" cy="6607019"/>
          </a:xfrm>
          <a:prstGeom prst="rect">
            <a:avLst/>
          </a:prstGeom>
        </p:spPr>
      </p:pic>
      <p:sp>
        <p:nvSpPr>
          <p:cNvPr id="2" name="Content Placeholder 1"/>
          <p:cNvSpPr>
            <a:spLocks noGrp="1"/>
          </p:cNvSpPr>
          <p:nvPr>
            <p:ph idx="1"/>
          </p:nvPr>
        </p:nvSpPr>
        <p:spPr>
          <a:xfrm>
            <a:off x="609600" y="1646237"/>
            <a:ext cx="8229600" cy="4373563"/>
          </a:xfrm>
        </p:spPr>
        <p:txBody>
          <a:bodyPr/>
          <a:lstStyle/>
          <a:p>
            <a:r>
              <a:rPr lang="en-US" dirty="0" smtClean="0">
                <a:solidFill>
                  <a:schemeClr val="tx2"/>
                </a:solidFill>
              </a:rPr>
              <a:t>Annual </a:t>
            </a:r>
            <a:r>
              <a:rPr lang="en-US" dirty="0">
                <a:solidFill>
                  <a:schemeClr val="tx2"/>
                </a:solidFill>
              </a:rPr>
              <a:t>Summer Institute</a:t>
            </a:r>
            <a:r>
              <a:rPr lang="en-US" dirty="0" smtClean="0">
                <a:solidFill>
                  <a:schemeClr val="tx2"/>
                </a:solidFill>
              </a:rPr>
              <a:t> in Research Transparency</a:t>
            </a:r>
            <a:br>
              <a:rPr lang="en-US" dirty="0" smtClean="0">
                <a:solidFill>
                  <a:schemeClr val="tx2"/>
                </a:solidFill>
              </a:rPr>
            </a:br>
            <a:r>
              <a:rPr lang="en-US" dirty="0" smtClean="0"/>
              <a:t>(bitss.org/training/)</a:t>
            </a:r>
          </a:p>
          <a:p>
            <a:r>
              <a:rPr lang="en-US" dirty="0" smtClean="0">
                <a:solidFill>
                  <a:schemeClr val="tx2"/>
                </a:solidFill>
              </a:rPr>
              <a:t>Consulting </a:t>
            </a:r>
            <a:r>
              <a:rPr lang="en-US" dirty="0">
                <a:solidFill>
                  <a:schemeClr val="tx2"/>
                </a:solidFill>
              </a:rPr>
              <a:t>with COS </a:t>
            </a:r>
            <a:r>
              <a:rPr lang="en-US" dirty="0" smtClean="0">
                <a:solidFill>
                  <a:schemeClr val="tx2"/>
                </a:solidFill>
              </a:rPr>
              <a:t/>
            </a:r>
            <a:br>
              <a:rPr lang="en-US" dirty="0" smtClean="0">
                <a:solidFill>
                  <a:schemeClr val="tx2"/>
                </a:solidFill>
              </a:rPr>
            </a:br>
            <a:r>
              <a:rPr lang="en-US" dirty="0" smtClean="0"/>
              <a:t>(</a:t>
            </a:r>
            <a:r>
              <a:rPr lang="en-US" dirty="0" err="1" smtClean="0"/>
              <a:t>centerforopenscience.org/stats_consulting</a:t>
            </a:r>
            <a:r>
              <a:rPr lang="en-US" dirty="0" smtClean="0"/>
              <a:t>/)</a:t>
            </a:r>
          </a:p>
          <a:p>
            <a:r>
              <a:rPr lang="en-US" dirty="0" smtClean="0">
                <a:solidFill>
                  <a:schemeClr val="tx2"/>
                </a:solidFill>
              </a:rPr>
              <a:t>Meta-research grants </a:t>
            </a:r>
          </a:p>
          <a:p>
            <a:pPr>
              <a:buNone/>
            </a:pPr>
            <a:r>
              <a:rPr lang="en-US" dirty="0" smtClean="0">
                <a:solidFill>
                  <a:schemeClr val="tx2"/>
                </a:solidFill>
              </a:rPr>
              <a:t>	</a:t>
            </a:r>
            <a:r>
              <a:rPr lang="en-US" dirty="0" smtClean="0"/>
              <a:t>(</a:t>
            </a:r>
            <a:r>
              <a:rPr lang="en-US" dirty="0" err="1" smtClean="0"/>
              <a:t>bitss.org/ssmart</a:t>
            </a:r>
            <a:r>
              <a:rPr lang="en-US" dirty="0" smtClean="0"/>
              <a:t>) </a:t>
            </a:r>
          </a:p>
          <a:p>
            <a:r>
              <a:rPr lang="en-US" dirty="0" err="1" smtClean="0">
                <a:solidFill>
                  <a:schemeClr val="tx2"/>
                </a:solidFill>
              </a:rPr>
              <a:t>Leamer</a:t>
            </a:r>
            <a:r>
              <a:rPr lang="en-US" dirty="0" smtClean="0">
                <a:solidFill>
                  <a:schemeClr val="tx2"/>
                </a:solidFill>
              </a:rPr>
              <a:t>-Rosenthal Prizes for Open Social Science </a:t>
            </a:r>
            <a:br>
              <a:rPr lang="en-US" dirty="0" smtClean="0">
                <a:solidFill>
                  <a:schemeClr val="tx2"/>
                </a:solidFill>
              </a:rPr>
            </a:br>
            <a:r>
              <a:rPr lang="en-US" dirty="0" smtClean="0">
                <a:solidFill>
                  <a:schemeClr val="tx2"/>
                </a:solidFill>
              </a:rPr>
              <a:t>(</a:t>
            </a:r>
            <a:r>
              <a:rPr lang="en-US" dirty="0" smtClean="0"/>
              <a:t>bitss.org/prizes/)</a:t>
            </a:r>
            <a:endParaRPr lang="en-US" dirty="0" smtClean="0"/>
          </a:p>
          <a:p>
            <a:pPr>
              <a:buNone/>
            </a:pPr>
            <a:endParaRPr lang="en-US" dirty="0" smtClean="0"/>
          </a:p>
          <a:p>
            <a:endParaRPr lang="en-US" dirty="0"/>
          </a:p>
        </p:txBody>
      </p:sp>
      <p:sp>
        <p:nvSpPr>
          <p:cNvPr id="8" name="Rectangle 7"/>
          <p:cNvSpPr/>
          <p:nvPr/>
        </p:nvSpPr>
        <p:spPr>
          <a:xfrm>
            <a:off x="0" y="533400"/>
            <a:ext cx="5791200" cy="789431"/>
          </a:xfrm>
          <a:prstGeom prst="rect">
            <a:avLst/>
          </a:prstGeom>
          <a:solidFill>
            <a:schemeClr val="accent5"/>
          </a:solidFill>
          <a:ln>
            <a:noFill/>
          </a:ln>
        </p:spPr>
        <p:style>
          <a:lnRef idx="3">
            <a:schemeClr val="lt1"/>
          </a:lnRef>
          <a:fillRef idx="1">
            <a:schemeClr val="accent4"/>
          </a:fillRef>
          <a:effectRef idx="1">
            <a:schemeClr val="accent4"/>
          </a:effectRef>
          <a:fontRef idx="minor">
            <a:schemeClr val="lt1"/>
          </a:fontRef>
        </p:style>
        <p:txBody>
          <a:bodyPr lIns="365760" rtlCol="0" anchor="ctr"/>
          <a:lstStyle/>
          <a:p>
            <a:r>
              <a:rPr lang="en-US" sz="3600" dirty="0" smtClean="0">
                <a:solidFill>
                  <a:schemeClr val="bg1"/>
                </a:solidFill>
              </a:rPr>
              <a:t>Fostering Adoption</a:t>
            </a:r>
            <a:endParaRPr lang="en-US" sz="3600" dirty="0">
              <a:solidFill>
                <a:schemeClr val="bg1"/>
              </a:solidFill>
            </a:endParaRPr>
          </a:p>
        </p:txBody>
      </p:sp>
    </p:spTree>
    <p:extLst>
      <p:ext uri="{BB962C8B-B14F-4D97-AF65-F5344CB8AC3E}">
        <p14:creationId xmlns:p14="http://schemas.microsoft.com/office/powerpoint/2010/main" val="387024687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Sept 6th: Apply</a:t>
            </a:r>
            <a:endParaRPr lang="en-US" dirty="0"/>
          </a:p>
        </p:txBody>
      </p:sp>
      <p:sp>
        <p:nvSpPr>
          <p:cNvPr id="5" name="Rectangle 4"/>
          <p:cNvSpPr/>
          <p:nvPr/>
        </p:nvSpPr>
        <p:spPr>
          <a:xfrm>
            <a:off x="762000" y="2667000"/>
            <a:ext cx="7696200" cy="2585323"/>
          </a:xfrm>
          <a:prstGeom prst="rect">
            <a:avLst/>
          </a:prstGeom>
        </p:spPr>
        <p:txBody>
          <a:bodyPr wrap="square">
            <a:spAutoFit/>
          </a:bodyPr>
          <a:lstStyle/>
          <a:p>
            <a:r>
              <a:rPr lang="en-US" dirty="0" smtClean="0"/>
              <a:t>New methods to improve the transparency and credibility of research?</a:t>
            </a:r>
          </a:p>
          <a:p>
            <a:endParaRPr lang="en-US" dirty="0" smtClean="0"/>
          </a:p>
          <a:p>
            <a:r>
              <a:rPr lang="en-US" dirty="0" smtClean="0"/>
              <a:t>Systematic uses of existing data (innovation in meta-analysis) to produce credible knowledge?</a:t>
            </a:r>
          </a:p>
          <a:p>
            <a:endParaRPr lang="en-US" dirty="0" smtClean="0"/>
          </a:p>
          <a:p>
            <a:r>
              <a:rPr lang="en-US" dirty="0" smtClean="0"/>
              <a:t>Understanding research culture and adoption of new norms</a:t>
            </a:r>
            <a:r>
              <a:rPr lang="en-US" dirty="0" smtClean="0"/>
              <a:t>?</a:t>
            </a:r>
          </a:p>
          <a:p>
            <a:endParaRPr lang="en-US" dirty="0"/>
          </a:p>
          <a:p>
            <a:r>
              <a:rPr lang="en-US" dirty="0" smtClean="0"/>
              <a:t>Mor</a:t>
            </a:r>
            <a:r>
              <a:rPr lang="en-US" dirty="0" smtClean="0"/>
              <a:t>e info: </a:t>
            </a:r>
            <a:r>
              <a:rPr lang="en-US" dirty="0" smtClean="0">
                <a:hlinkClick r:id="rId2"/>
              </a:rPr>
              <a:t>http://bitss.org/ssmart</a:t>
            </a:r>
            <a:endParaRPr lang="en-US" dirty="0" smtClean="0"/>
          </a:p>
        </p:txBody>
      </p:sp>
      <p:sp>
        <p:nvSpPr>
          <p:cNvPr id="8" name="Content Placeholder 1"/>
          <p:cNvSpPr>
            <a:spLocks noGrp="1"/>
          </p:cNvSpPr>
          <p:nvPr>
            <p:ph idx="1"/>
          </p:nvPr>
        </p:nvSpPr>
        <p:spPr>
          <a:xfrm>
            <a:off x="609600" y="1646237"/>
            <a:ext cx="4648200" cy="639763"/>
          </a:xfrm>
        </p:spPr>
        <p:txBody>
          <a:bodyPr>
            <a:normAutofit lnSpcReduction="10000"/>
          </a:bodyPr>
          <a:lstStyle/>
          <a:p>
            <a:pPr>
              <a:buNone/>
            </a:pPr>
            <a:r>
              <a:rPr lang="en-US" sz="3800" dirty="0" smtClean="0">
                <a:solidFill>
                  <a:schemeClr val="accent5">
                    <a:lumMod val="75000"/>
                  </a:schemeClr>
                </a:solidFill>
              </a:rPr>
              <a:t>SSMART Grants</a:t>
            </a:r>
            <a:endParaRPr lang="en-US" sz="3800" dirty="0">
              <a:solidFill>
                <a:schemeClr val="accent5">
                  <a:lumMod val="75000"/>
                </a:schemeClr>
              </a:solidFill>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Sept 30th: Nominate</a:t>
            </a:r>
            <a:endParaRPr lang="en-US" dirty="0"/>
          </a:p>
        </p:txBody>
      </p:sp>
      <p:pic>
        <p:nvPicPr>
          <p:cNvPr id="2" name="Picture 1">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4" y="2157235"/>
            <a:ext cx="9135751" cy="2543530"/>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we worry…</a:t>
            </a:r>
            <a:endParaRPr lang="en-US" dirty="0"/>
          </a:p>
        </p:txBody>
      </p:sp>
      <p:pic>
        <p:nvPicPr>
          <p:cNvPr id="4" name="Picture 3" descr="Anderson-2007.jpg"/>
          <p:cNvPicPr>
            <a:picLocks noChangeAspect="1"/>
          </p:cNvPicPr>
          <p:nvPr/>
        </p:nvPicPr>
        <p:blipFill>
          <a:blip r:embed="rId3"/>
          <a:stretch>
            <a:fillRect/>
          </a:stretch>
        </p:blipFill>
        <p:spPr>
          <a:xfrm>
            <a:off x="457200" y="1524000"/>
            <a:ext cx="8153400" cy="4871201"/>
          </a:xfrm>
          <a:prstGeom prst="rect">
            <a:avLst/>
          </a:prstGeom>
        </p:spPr>
      </p:pic>
      <p:sp>
        <p:nvSpPr>
          <p:cNvPr id="3" name="TextBox 2"/>
          <p:cNvSpPr txBox="1"/>
          <p:nvPr/>
        </p:nvSpPr>
        <p:spPr>
          <a:xfrm>
            <a:off x="5029200" y="6388335"/>
            <a:ext cx="3698448" cy="369332"/>
          </a:xfrm>
          <a:prstGeom prst="rect">
            <a:avLst/>
          </a:prstGeom>
          <a:noFill/>
        </p:spPr>
        <p:txBody>
          <a:bodyPr wrap="none" rtlCol="0">
            <a:spAutoFit/>
          </a:bodyPr>
          <a:lstStyle/>
          <a:p>
            <a:r>
              <a:rPr lang="en-US" dirty="0" smtClean="0">
                <a:hlinkClick r:id="rId4"/>
              </a:rPr>
              <a:t>Anderson, Martin, De </a:t>
            </a:r>
            <a:r>
              <a:rPr lang="en-US" dirty="0" err="1" smtClean="0">
                <a:hlinkClick r:id="rId4"/>
              </a:rPr>
              <a:t>Vries</a:t>
            </a:r>
            <a:r>
              <a:rPr lang="en-US" dirty="0" smtClean="0">
                <a:hlinkClick r:id="rId4"/>
              </a:rPr>
              <a:t> 2007</a:t>
            </a:r>
            <a:endParaRPr lang="en-US" dirty="0" smtClean="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lum/>
            <a:alphaModFix amt="79000"/>
            <a:extLst>
              <a:ext uri="{28A0092B-C50C-407E-A947-70E740481C1C}">
                <a14:useLocalDpi xmlns:a14="http://schemas.microsoft.com/office/drawing/2010/main" val="0"/>
              </a:ext>
            </a:extLst>
          </a:blip>
          <a:srcRect b="3973"/>
          <a:stretch/>
        </p:blipFill>
        <p:spPr>
          <a:xfrm>
            <a:off x="0" y="0"/>
            <a:ext cx="9173839" cy="6607019"/>
          </a:xfrm>
          <a:prstGeom prst="rect">
            <a:avLst/>
          </a:prstGeom>
        </p:spPr>
      </p:pic>
      <p:sp>
        <p:nvSpPr>
          <p:cNvPr id="7" name="Rectangle 6"/>
          <p:cNvSpPr/>
          <p:nvPr/>
        </p:nvSpPr>
        <p:spPr>
          <a:xfrm>
            <a:off x="0" y="533400"/>
            <a:ext cx="5486400" cy="789431"/>
          </a:xfrm>
          <a:prstGeom prst="rect">
            <a:avLst/>
          </a:prstGeom>
          <a:solidFill>
            <a:schemeClr val="accent2">
              <a:lumMod val="75000"/>
            </a:schemeClr>
          </a:solidFill>
          <a:ln>
            <a:noFill/>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4200" dirty="0" smtClean="0">
                <a:solidFill>
                  <a:srgbClr val="FFFFFF"/>
                </a:solidFill>
              </a:rPr>
              <a:t>Questions?</a:t>
            </a:r>
            <a:endParaRPr lang="en-US" sz="4200" dirty="0">
              <a:solidFill>
                <a:srgbClr val="FFFFFF"/>
              </a:solidFill>
            </a:endParaRPr>
          </a:p>
        </p:txBody>
      </p:sp>
      <p:pic>
        <p:nvPicPr>
          <p:cNvPr id="6" name="Picture 5" descr="Twitter Logo.png"/>
          <p:cNvPicPr>
            <a:picLocks noChangeAspect="1"/>
          </p:cNvPicPr>
          <p:nvPr/>
        </p:nvPicPr>
        <p:blipFill>
          <a:blip r:embed="rId4" cstate="print">
            <a:lum bright="70000" contrast="-70000"/>
            <a:extLst>
              <a:ext uri="{28A0092B-C50C-407E-A947-70E740481C1C}">
                <a14:useLocalDpi xmlns:a14="http://schemas.microsoft.com/office/drawing/2010/main" val="0"/>
              </a:ext>
            </a:extLst>
          </a:blip>
          <a:stretch>
            <a:fillRect/>
          </a:stretch>
        </p:blipFill>
        <p:spPr>
          <a:xfrm>
            <a:off x="325628" y="5334000"/>
            <a:ext cx="969772" cy="788419"/>
          </a:xfrm>
          <a:prstGeom prst="rect">
            <a:avLst/>
          </a:prstGeom>
        </p:spPr>
      </p:pic>
      <p:sp>
        <p:nvSpPr>
          <p:cNvPr id="10" name="TextBox 9"/>
          <p:cNvSpPr txBox="1"/>
          <p:nvPr/>
        </p:nvSpPr>
        <p:spPr>
          <a:xfrm>
            <a:off x="1143000" y="5617332"/>
            <a:ext cx="2057400" cy="492443"/>
          </a:xfrm>
          <a:prstGeom prst="rect">
            <a:avLst/>
          </a:prstGeom>
          <a:noFill/>
        </p:spPr>
        <p:txBody>
          <a:bodyPr wrap="square" rtlCol="0">
            <a:spAutoFit/>
          </a:bodyPr>
          <a:lstStyle/>
          <a:p>
            <a:r>
              <a:rPr lang="en-US" sz="2600" dirty="0">
                <a:solidFill>
                  <a:srgbClr val="FFFFFF"/>
                </a:solidFill>
                <a:latin typeface="Helvetica Neue"/>
                <a:cs typeface="Helvetica Neue"/>
              </a:rPr>
              <a:t>@</a:t>
            </a:r>
            <a:r>
              <a:rPr lang="en-US" sz="2600" dirty="0" smtClean="0">
                <a:solidFill>
                  <a:srgbClr val="FFFFFF"/>
                </a:solidFill>
                <a:latin typeface="Helvetica Neue"/>
                <a:cs typeface="Helvetica Neue"/>
              </a:rPr>
              <a:t>UCBITSS</a:t>
            </a:r>
            <a:endParaRPr lang="en-US" sz="2600" dirty="0">
              <a:solidFill>
                <a:srgbClr val="FFFFFF"/>
              </a:solidFill>
              <a:latin typeface="Helvetica Neue"/>
              <a:cs typeface="Helvetica Neue"/>
            </a:endParaRPr>
          </a:p>
        </p:txBody>
      </p:sp>
      <p:pic>
        <p:nvPicPr>
          <p:cNvPr id="11" name="Picture 10" descr="cegalogo.jpg"/>
          <p:cNvPicPr>
            <a:picLocks noChangeAspect="1"/>
          </p:cNvPicPr>
          <p:nvPr/>
        </p:nvPicPr>
        <p:blipFill>
          <a:blip r:embed="rId5"/>
          <a:stretch>
            <a:fillRect/>
          </a:stretch>
        </p:blipFill>
        <p:spPr>
          <a:xfrm>
            <a:off x="6248400" y="5143500"/>
            <a:ext cx="2209800" cy="1104900"/>
          </a:xfrm>
          <a:prstGeom prst="rect">
            <a:avLst/>
          </a:prstGeom>
        </p:spPr>
      </p:pic>
      <p:pic>
        <p:nvPicPr>
          <p:cNvPr id="12" name="Picture 2" descr="C:\Users\CEGAadmin\Google Drive\CEGA\CEGA-Programs\BITSS\Prize Competition\Design Content\Final-logo_vertical-01 (2).png"/>
          <p:cNvPicPr>
            <a:picLocks noChangeAspect="1" noChangeArrowheads="1"/>
          </p:cNvPicPr>
          <p:nvPr/>
        </p:nvPicPr>
        <p:blipFill>
          <a:blip r:embed="rId6" cstate="print">
            <a:extLst>
              <a:ext uri="{28A0092B-C50C-407E-A947-70E740481C1C}">
                <a14:useLocalDpi xmlns:a14="http://schemas.microsoft.com/office/drawing/2010/main" val="0"/>
              </a:ext>
            </a:extLst>
          </a:blip>
          <a:srcRect t="14500" b="26839"/>
          <a:stretch>
            <a:fillRect/>
          </a:stretch>
        </p:blipFill>
        <p:spPr bwMode="auto">
          <a:xfrm>
            <a:off x="2895600" y="4800600"/>
            <a:ext cx="2800062" cy="164253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762000" y="2286000"/>
            <a:ext cx="3188418" cy="1508105"/>
          </a:xfrm>
          <a:prstGeom prst="rect">
            <a:avLst/>
          </a:prstGeom>
          <a:noFill/>
        </p:spPr>
        <p:txBody>
          <a:bodyPr wrap="none" rtlCol="0">
            <a:spAutoFit/>
          </a:bodyPr>
          <a:lstStyle/>
          <a:p>
            <a:r>
              <a:rPr lang="en-US" sz="6000" dirty="0" err="1" smtClean="0">
                <a:solidFill>
                  <a:srgbClr val="FFFFFF"/>
                </a:solidFill>
              </a:rPr>
              <a:t>bitss.org</a:t>
            </a:r>
            <a:endParaRPr lang="en-US" sz="6000" dirty="0" smtClean="0">
              <a:solidFill>
                <a:srgbClr val="FFFFFF"/>
              </a:solidFill>
            </a:endParaRPr>
          </a:p>
          <a:p>
            <a:r>
              <a:rPr lang="en-US" sz="3200" dirty="0" err="1" smtClean="0">
                <a:solidFill>
                  <a:srgbClr val="FFFFFF"/>
                </a:solidFill>
              </a:rPr>
              <a:t>cega.org</a:t>
            </a:r>
            <a:endParaRPr lang="en-US" sz="3200" dirty="0">
              <a:solidFill>
                <a:srgbClr val="FFFFFF"/>
              </a:solidFill>
            </a:endParaRPr>
          </a:p>
        </p:txBody>
      </p:sp>
    </p:spTree>
    <p:extLst>
      <p:ext uri="{BB962C8B-B14F-4D97-AF65-F5344CB8AC3E}">
        <p14:creationId xmlns:p14="http://schemas.microsoft.com/office/powerpoint/2010/main" val="3581539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33400"/>
            <a:ext cx="5943600" cy="762000"/>
          </a:xfrm>
        </p:spPr>
        <p:txBody>
          <a:bodyPr>
            <a:normAutofit/>
          </a:bodyPr>
          <a:lstStyle/>
          <a:p>
            <a:pPr algn="l"/>
            <a:r>
              <a:rPr lang="en-US" sz="3200" dirty="0" smtClean="0">
                <a:solidFill>
                  <a:schemeClr val="bg1"/>
                </a:solidFill>
              </a:rPr>
              <a:t>A </a:t>
            </a:r>
            <a:r>
              <a:rPr lang="en-US" sz="3200" dirty="0" smtClean="0"/>
              <a:t>response:</a:t>
            </a:r>
            <a:endParaRPr lang="en-US" sz="3200" dirty="0">
              <a:solidFill>
                <a:schemeClr val="bg1"/>
              </a:solidFill>
            </a:endParaRPr>
          </a:p>
        </p:txBody>
      </p:sp>
      <p:pic>
        <p:nvPicPr>
          <p:cNvPr id="19" name="Picture 2" descr="C:\Users\CEGAadmin\Google Drive\CEGA\CEGA-Programs\BITSS\Prize Competition\Design Content\Final-logo_vertical-01 (2).p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43000" y="152400"/>
            <a:ext cx="7042245" cy="7042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50974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descr="map.jpg"/>
          <p:cNvPicPr>
            <a:picLocks noChangeAspect="1"/>
          </p:cNvPicPr>
          <p:nvPr/>
        </p:nvPicPr>
        <p:blipFill rotWithShape="1">
          <a:blip r:embed="rId3">
            <a:extLst>
              <a:ext uri="{28A0092B-C50C-407E-A947-70E740481C1C}">
                <a14:useLocalDpi xmlns:a14="http://schemas.microsoft.com/office/drawing/2010/main" val="0"/>
              </a:ext>
            </a:extLst>
          </a:blip>
          <a:srcRect b="3659"/>
          <a:stretch/>
        </p:blipFill>
        <p:spPr>
          <a:xfrm>
            <a:off x="0" y="0"/>
            <a:ext cx="9144000" cy="6607019"/>
          </a:xfrm>
          <a:prstGeom prst="rect">
            <a:avLst/>
          </a:prstGeom>
        </p:spPr>
      </p:pic>
      <p:sp>
        <p:nvSpPr>
          <p:cNvPr id="7" name="Rectangle 6"/>
          <p:cNvSpPr/>
          <p:nvPr/>
        </p:nvSpPr>
        <p:spPr>
          <a:xfrm>
            <a:off x="0" y="533400"/>
            <a:ext cx="5486400" cy="789431"/>
          </a:xfrm>
          <a:prstGeom prst="rect">
            <a:avLst/>
          </a:prstGeom>
          <a:solidFill>
            <a:schemeClr val="accent4">
              <a:alpha val="80000"/>
            </a:schemeClr>
          </a:solidFill>
          <a:ln>
            <a:noFill/>
          </a:ln>
        </p:spPr>
        <p:style>
          <a:lnRef idx="3">
            <a:schemeClr val="lt1"/>
          </a:lnRef>
          <a:fillRef idx="1">
            <a:schemeClr val="accent4"/>
          </a:fillRef>
          <a:effectRef idx="1">
            <a:schemeClr val="accent4"/>
          </a:effectRef>
          <a:fontRef idx="minor">
            <a:schemeClr val="lt1"/>
          </a:fontRef>
        </p:style>
        <p:txBody>
          <a:bodyPr rtlCol="0" anchor="ctr"/>
          <a:lstStyle/>
          <a:p>
            <a:pPr algn="ctr"/>
            <a:endParaRPr lang="en-US">
              <a:solidFill>
                <a:schemeClr val="accent2">
                  <a:lumMod val="75000"/>
                </a:schemeClr>
              </a:solidFill>
            </a:endParaRPr>
          </a:p>
        </p:txBody>
      </p:sp>
      <p:sp>
        <p:nvSpPr>
          <p:cNvPr id="8" name="Title 2"/>
          <p:cNvSpPr>
            <a:spLocks noGrp="1"/>
          </p:cNvSpPr>
          <p:nvPr>
            <p:ph type="title"/>
          </p:nvPr>
        </p:nvSpPr>
        <p:spPr/>
        <p:txBody>
          <a:bodyPr>
            <a:normAutofit/>
          </a:bodyPr>
          <a:lstStyle/>
          <a:p>
            <a:pPr algn="l"/>
            <a:r>
              <a:rPr lang="en-US" sz="3200" dirty="0" smtClean="0"/>
              <a:t>E</a:t>
            </a:r>
            <a:r>
              <a:rPr lang="en-US" sz="3200" dirty="0" smtClean="0">
                <a:solidFill>
                  <a:schemeClr val="bg1"/>
                </a:solidFill>
              </a:rPr>
              <a:t>cosystem for Open Science</a:t>
            </a:r>
            <a:endParaRPr lang="en-US" sz="3200" dirty="0">
              <a:solidFill>
                <a:schemeClr val="bg1"/>
              </a:solidFill>
            </a:endParaRPr>
          </a:p>
        </p:txBody>
      </p:sp>
      <p:pic>
        <p:nvPicPr>
          <p:cNvPr id="9" name="Picture 8" descr="Arnold.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1496" y="2448491"/>
            <a:ext cx="1138475" cy="1138475"/>
          </a:xfrm>
          <a:prstGeom prst="rect">
            <a:avLst/>
          </a:prstGeom>
        </p:spPr>
      </p:pic>
      <p:pic>
        <p:nvPicPr>
          <p:cNvPr id="10" name="Picture 9" descr="BIDS.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71414" y="2595325"/>
            <a:ext cx="1138475" cy="1138475"/>
          </a:xfrm>
          <a:prstGeom prst="rect">
            <a:avLst/>
          </a:prstGeom>
        </p:spPr>
      </p:pic>
      <p:pic>
        <p:nvPicPr>
          <p:cNvPr id="15" name="Picture 14" descr="California Digital Library.gi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61332" y="2691688"/>
            <a:ext cx="2099064" cy="895278"/>
          </a:xfrm>
          <a:prstGeom prst="rect">
            <a:avLst/>
          </a:prstGeom>
        </p:spPr>
      </p:pic>
      <p:pic>
        <p:nvPicPr>
          <p:cNvPr id="16" name="Picture 15" descr="COS.jpg.p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111839" y="2450714"/>
            <a:ext cx="1138475" cy="1136252"/>
          </a:xfrm>
          <a:prstGeom prst="rect">
            <a:avLst/>
          </a:prstGeom>
        </p:spPr>
      </p:pic>
      <p:pic>
        <p:nvPicPr>
          <p:cNvPr id="17" name="Picture 16" descr="CEGA-Logo.eps"/>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401757" y="3192602"/>
            <a:ext cx="1295400" cy="617398"/>
          </a:xfrm>
          <a:prstGeom prst="rect">
            <a:avLst/>
          </a:prstGeom>
        </p:spPr>
      </p:pic>
      <p:pic>
        <p:nvPicPr>
          <p:cNvPr id="18" name="Picture 17" descr="D-Lab.jpe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848600" y="2633056"/>
            <a:ext cx="1079083" cy="953910"/>
          </a:xfrm>
          <a:prstGeom prst="rect">
            <a:avLst/>
          </a:prstGeom>
        </p:spPr>
      </p:pic>
      <p:pic>
        <p:nvPicPr>
          <p:cNvPr id="19" name="Picture 18" descr="Egap Logo.p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81000" y="4012305"/>
            <a:ext cx="1245495" cy="1245495"/>
          </a:xfrm>
          <a:prstGeom prst="rect">
            <a:avLst/>
          </a:prstGeom>
        </p:spPr>
      </p:pic>
      <p:pic>
        <p:nvPicPr>
          <p:cNvPr id="20" name="Picture 19" descr="ICPSR.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769917" y="4012305"/>
            <a:ext cx="1852867" cy="329035"/>
          </a:xfrm>
          <a:prstGeom prst="rect">
            <a:avLst/>
          </a:prstGeom>
        </p:spPr>
      </p:pic>
      <p:pic>
        <p:nvPicPr>
          <p:cNvPr id="22" name="Picture 21" descr="ReplicationWiki.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052628" y="4012305"/>
            <a:ext cx="1286782" cy="1245495"/>
          </a:xfrm>
          <a:prstGeom prst="rect">
            <a:avLst/>
          </a:prstGeom>
        </p:spPr>
      </p:pic>
      <p:pic>
        <p:nvPicPr>
          <p:cNvPr id="23" name="Picture 22" descr="Science AAAS.jp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482832" y="4012305"/>
            <a:ext cx="1146146" cy="792273"/>
          </a:xfrm>
          <a:prstGeom prst="rect">
            <a:avLst/>
          </a:prstGeom>
        </p:spPr>
      </p:pic>
      <p:pic>
        <p:nvPicPr>
          <p:cNvPr id="24" name="Picture 23" descr="Sloan.jpg"/>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72400" y="4012305"/>
            <a:ext cx="978224" cy="1037912"/>
          </a:xfrm>
          <a:prstGeom prst="rect">
            <a:avLst/>
          </a:prstGeom>
        </p:spPr>
      </p:pic>
      <p:pic>
        <p:nvPicPr>
          <p:cNvPr id="28" name="Picture 27" descr="IQSS.png"/>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3766206" y="3810000"/>
            <a:ext cx="1143000" cy="1143000"/>
          </a:xfrm>
          <a:prstGeom prst="rect">
            <a:avLst/>
          </a:prstGeom>
        </p:spPr>
      </p:pic>
    </p:spTree>
    <p:extLst>
      <p:ext uri="{BB962C8B-B14F-4D97-AF65-F5344CB8AC3E}">
        <p14:creationId xmlns:p14="http://schemas.microsoft.com/office/powerpoint/2010/main" val="4636971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33400"/>
            <a:ext cx="5486400" cy="789431"/>
          </a:xfrm>
          <a:prstGeom prst="rect">
            <a:avLst/>
          </a:prstGeom>
          <a:solidFill>
            <a:schemeClr val="accent4">
              <a:alpha val="80000"/>
            </a:schemeClr>
          </a:solidFill>
          <a:ln>
            <a:noFill/>
          </a:ln>
        </p:spPr>
        <p:style>
          <a:lnRef idx="3">
            <a:schemeClr val="lt1"/>
          </a:lnRef>
          <a:fillRef idx="1">
            <a:schemeClr val="accent4"/>
          </a:fillRef>
          <a:effectRef idx="1">
            <a:schemeClr val="accent4"/>
          </a:effectRef>
          <a:fontRef idx="minor">
            <a:schemeClr val="lt1"/>
          </a:fontRef>
        </p:style>
        <p:txBody>
          <a:bodyPr lIns="365760" rtlCol="0" anchor="ctr"/>
          <a:lstStyle/>
          <a:p>
            <a:r>
              <a:rPr lang="en-US" sz="3800" dirty="0" smtClean="0">
                <a:solidFill>
                  <a:schemeClr val="bg1"/>
                </a:solidFill>
              </a:rPr>
              <a:t>Why we worry…</a:t>
            </a:r>
            <a:endParaRPr lang="en-US" sz="3800" dirty="0">
              <a:solidFill>
                <a:schemeClr val="bg1"/>
              </a:solidFill>
            </a:endParaRPr>
          </a:p>
        </p:txBody>
      </p:sp>
      <p:sp>
        <p:nvSpPr>
          <p:cNvPr id="12" name="Title 11"/>
          <p:cNvSpPr>
            <a:spLocks noGrp="1"/>
          </p:cNvSpPr>
          <p:nvPr>
            <p:ph type="title"/>
          </p:nvPr>
        </p:nvSpPr>
        <p:spPr/>
        <p:txBody>
          <a:bodyPr/>
          <a:lstStyle/>
          <a:p>
            <a:r>
              <a:rPr lang="en-US" dirty="0" smtClean="0"/>
              <a:t>What we’re finding:</a:t>
            </a:r>
            <a:endParaRPr lang="en-US" dirty="0"/>
          </a:p>
        </p:txBody>
      </p:sp>
      <p:sp>
        <p:nvSpPr>
          <p:cNvPr id="13" name="Content Placeholder 12"/>
          <p:cNvSpPr>
            <a:spLocks noGrp="1"/>
          </p:cNvSpPr>
          <p:nvPr>
            <p:ph idx="1"/>
          </p:nvPr>
        </p:nvSpPr>
        <p:spPr>
          <a:xfrm>
            <a:off x="457200" y="1676400"/>
            <a:ext cx="8229600" cy="4373563"/>
          </a:xfrm>
        </p:spPr>
        <p:txBody>
          <a:bodyPr/>
          <a:lstStyle/>
          <a:p>
            <a:pPr>
              <a:buNone/>
            </a:pPr>
            <a:r>
              <a:rPr lang="en-US" dirty="0" smtClean="0"/>
              <a:t>Weak academic norms can distort the body of evidence.</a:t>
            </a:r>
          </a:p>
          <a:p>
            <a:pPr>
              <a:buNone/>
            </a:pPr>
            <a:endParaRPr lang="en-US" dirty="0" smtClean="0"/>
          </a:p>
          <a:p>
            <a:r>
              <a:rPr lang="en-US" dirty="0" smtClean="0"/>
              <a:t>Publication bias (“file drawer” problem) </a:t>
            </a:r>
          </a:p>
          <a:p>
            <a:r>
              <a:rPr lang="en-US" dirty="0" err="1" smtClean="0"/>
              <a:t>p</a:t>
            </a:r>
            <a:r>
              <a:rPr lang="en-US" dirty="0" smtClean="0"/>
              <a:t>-hacking</a:t>
            </a:r>
          </a:p>
          <a:p>
            <a:r>
              <a:rPr lang="en-US" dirty="0" smtClean="0"/>
              <a:t>Non-disclosure </a:t>
            </a:r>
          </a:p>
          <a:p>
            <a:r>
              <a:rPr lang="en-US" dirty="0" smtClean="0"/>
              <a:t>Selective reporting </a:t>
            </a:r>
          </a:p>
          <a:p>
            <a:r>
              <a:rPr lang="en-US" dirty="0" smtClean="0"/>
              <a:t>Failure to replicate</a:t>
            </a:r>
          </a:p>
        </p:txBody>
      </p:sp>
      <p:sp>
        <p:nvSpPr>
          <p:cNvPr id="15" name="TextBox 14"/>
          <p:cNvSpPr txBox="1"/>
          <p:nvPr/>
        </p:nvSpPr>
        <p:spPr>
          <a:xfrm>
            <a:off x="2972136" y="5257800"/>
            <a:ext cx="5409864" cy="830997"/>
          </a:xfrm>
          <a:prstGeom prst="rect">
            <a:avLst/>
          </a:prstGeom>
          <a:noFill/>
        </p:spPr>
        <p:txBody>
          <a:bodyPr wrap="none" rtlCol="0">
            <a:spAutoFit/>
          </a:bodyPr>
          <a:lstStyle/>
          <a:p>
            <a:r>
              <a:rPr lang="en-US" sz="2400" i="1" dirty="0" smtClean="0"/>
              <a:t>We need more “meta-research” – </a:t>
            </a:r>
          </a:p>
          <a:p>
            <a:r>
              <a:rPr lang="en-US" sz="2400" i="1" dirty="0" smtClean="0"/>
              <a:t>evaluating the practice of science</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smtClean="0"/>
              <a:t>Publication Bias</a:t>
            </a:r>
            <a:endParaRPr lang="en-US" dirty="0"/>
          </a:p>
        </p:txBody>
      </p:sp>
      <p:pic>
        <p:nvPicPr>
          <p:cNvPr id="4" name="Picture 3" descr="filingwoes.jpg"/>
          <p:cNvPicPr>
            <a:picLocks noChangeAspect="1"/>
          </p:cNvPicPr>
          <p:nvPr/>
        </p:nvPicPr>
        <p:blipFill>
          <a:blip r:embed="rId3"/>
          <a:stretch>
            <a:fillRect/>
          </a:stretch>
        </p:blipFill>
        <p:spPr>
          <a:xfrm>
            <a:off x="3855324" y="1447800"/>
            <a:ext cx="4145676" cy="5105400"/>
          </a:xfrm>
          <a:prstGeom prst="rect">
            <a:avLst/>
          </a:prstGeom>
        </p:spPr>
      </p:pic>
      <p:sp>
        <p:nvSpPr>
          <p:cNvPr id="5" name="TextBox 4"/>
          <p:cNvSpPr txBox="1"/>
          <p:nvPr/>
        </p:nvSpPr>
        <p:spPr>
          <a:xfrm>
            <a:off x="685801" y="2362200"/>
            <a:ext cx="2514600" cy="923330"/>
          </a:xfrm>
          <a:prstGeom prst="rect">
            <a:avLst/>
          </a:prstGeom>
          <a:noFill/>
        </p:spPr>
        <p:txBody>
          <a:bodyPr wrap="square" rtlCol="0">
            <a:spAutoFit/>
          </a:bodyPr>
          <a:lstStyle/>
          <a:p>
            <a:r>
              <a:rPr lang="en-US" sz="2600" i="1" dirty="0" smtClean="0"/>
              <a:t>“File-drawer problem”</a:t>
            </a:r>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smtClean="0"/>
              <a:t>Publication Bias</a:t>
            </a:r>
            <a:endParaRPr lang="en-US" dirty="0"/>
          </a:p>
        </p:txBody>
      </p:sp>
      <p:sp>
        <p:nvSpPr>
          <p:cNvPr id="11" name="Content Placeholder 10"/>
          <p:cNvSpPr>
            <a:spLocks noGrp="1"/>
          </p:cNvSpPr>
          <p:nvPr>
            <p:ph idx="1"/>
          </p:nvPr>
        </p:nvSpPr>
        <p:spPr/>
        <p:txBody>
          <a:bodyPr/>
          <a:lstStyle/>
          <a:p>
            <a:r>
              <a:rPr lang="en-US" dirty="0" smtClean="0"/>
              <a:t>Status quo: Null results are not as “interesting” </a:t>
            </a:r>
          </a:p>
          <a:p>
            <a:pPr lvl="1"/>
            <a:r>
              <a:rPr lang="en-US" dirty="0" smtClean="0"/>
              <a:t>What if you find no relationship between a school intervention and test scores? (in a well-designed study…)</a:t>
            </a:r>
          </a:p>
          <a:p>
            <a:pPr lvl="2"/>
            <a:r>
              <a:rPr lang="en-US" i="1" dirty="0" smtClean="0"/>
              <a:t>It’s less likely to get published, so null results are hidden.</a:t>
            </a:r>
          </a:p>
          <a:p>
            <a:endParaRPr lang="en-US" dirty="0" smtClean="0"/>
          </a:p>
          <a:p>
            <a:r>
              <a:rPr lang="en-US" dirty="0" smtClean="0"/>
              <a:t>How do we know? Rosenthal 1979: </a:t>
            </a:r>
          </a:p>
          <a:p>
            <a:pPr lvl="1"/>
            <a:r>
              <a:rPr lang="en-US" dirty="0" smtClean="0"/>
              <a:t>Published: 3 published studies, all showing a positive effect… </a:t>
            </a:r>
          </a:p>
          <a:p>
            <a:pPr lvl="1"/>
            <a:r>
              <a:rPr lang="en-US" dirty="0" smtClean="0"/>
              <a:t>Hidden: A few unpublished studies showing null effect</a:t>
            </a:r>
          </a:p>
          <a:p>
            <a:pPr lvl="2"/>
            <a:r>
              <a:rPr lang="en-US" i="1" dirty="0" smtClean="0"/>
              <a:t>The significance of positive findings is now in question!</a:t>
            </a:r>
          </a:p>
          <a:p>
            <a:pPr lvl="1">
              <a:buNone/>
            </a:pPr>
            <a:endParaRPr lang="en-US" dirty="0"/>
          </a:p>
        </p:txBody>
      </p:sp>
    </p:spTree>
    <p:extLst>
      <p:ext uri="{BB962C8B-B14F-4D97-AF65-F5344CB8AC3E}">
        <p14:creationId xmlns:p14="http://schemas.microsoft.com/office/powerpoint/2010/main" val="3141367854"/>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3e29f0ea1ccf28ef7f31e33ecccf17c77f81ee0"/>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pothecary">
  <a:themeElements>
    <a:clrScheme name="Custom 4">
      <a:dk1>
        <a:srgbClr val="000000"/>
      </a:dk1>
      <a:lt1>
        <a:srgbClr val="FFFFFF"/>
      </a:lt1>
      <a:dk2>
        <a:srgbClr val="434342"/>
      </a:dk2>
      <a:lt2>
        <a:srgbClr val="CDD7D9"/>
      </a:lt2>
      <a:accent1>
        <a:srgbClr val="797B7E"/>
      </a:accent1>
      <a:accent2>
        <a:srgbClr val="F99734"/>
      </a:accent2>
      <a:accent3>
        <a:srgbClr val="004775"/>
      </a:accent3>
      <a:accent4>
        <a:srgbClr val="0999CD"/>
      </a:accent4>
      <a:accent5>
        <a:srgbClr val="C20A8D"/>
      </a:accent5>
      <a:accent6>
        <a:srgbClr val="506E94"/>
      </a:accent6>
      <a:hlink>
        <a:srgbClr val="5F5F5F"/>
      </a:hlink>
      <a:folHlink>
        <a:srgbClr val="969696"/>
      </a:folHlink>
    </a:clrScheme>
    <a:fontScheme name="Apothecary">
      <a:majorFont>
        <a:latin typeface="Book Antiqua"/>
        <a:ea typeface=""/>
        <a:cs typeface=""/>
        <a:font script="Jpan" typeface="ＭＳ Ｐ明朝"/>
        <a:font script="Hang" typeface="HY견명조"/>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ゴシック"/>
        <a:font script="Hang" typeface="HY견명조"/>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solidFill>
          <a:schemeClr val="phClr">
            <a:tint val="93000"/>
            <a:satMod val="140000"/>
          </a:schemeClr>
        </a:solidFill>
        <a:blipFill rotWithShape="1">
          <a:blip xmlns:r="http://schemas.openxmlformats.org/officeDocument/2006/relationships" r:embed="rId1">
            <a:duotone>
              <a:schemeClr val="phClr">
                <a:tint val="70000"/>
                <a:satMod val="170000"/>
              </a:schemeClr>
              <a:schemeClr val="phClr">
                <a:shade val="70000"/>
                <a:satMod val="13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Clarity.thmx</Template>
  <TotalTime>17945</TotalTime>
  <Words>2550</Words>
  <Application>Microsoft Office PowerPoint</Application>
  <PresentationFormat>On-screen Show (4:3)</PresentationFormat>
  <Paragraphs>298</Paragraphs>
  <Slides>40</Slides>
  <Notes>26</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Apothecary</vt:lpstr>
      <vt:lpstr>Berkeley initiative for transparency  in the social sciences</vt:lpstr>
      <vt:lpstr>Why transparency?</vt:lpstr>
      <vt:lpstr>Scientific values</vt:lpstr>
      <vt:lpstr>Why we worry…</vt:lpstr>
      <vt:lpstr>A response:</vt:lpstr>
      <vt:lpstr>Ecosystem for Open Science</vt:lpstr>
      <vt:lpstr>What we’re finding:</vt:lpstr>
      <vt:lpstr>Publication Bias</vt:lpstr>
      <vt:lpstr>Publication Bias</vt:lpstr>
      <vt:lpstr>In social sciences…</vt:lpstr>
      <vt:lpstr>In medicine…</vt:lpstr>
      <vt:lpstr>p-curves</vt:lpstr>
      <vt:lpstr>In economics…</vt:lpstr>
      <vt:lpstr>In sociology…</vt:lpstr>
      <vt:lpstr>In political science…</vt:lpstr>
      <vt:lpstr>PowerPoint Presentation</vt:lpstr>
      <vt:lpstr>Solution: Registries</vt:lpstr>
      <vt:lpstr>Solution: Registries</vt:lpstr>
      <vt:lpstr>Non-disclosure</vt:lpstr>
      <vt:lpstr>Solution: Standards</vt:lpstr>
      <vt:lpstr>Grass Roots Efforts</vt:lpstr>
      <vt:lpstr>Selective reporting</vt:lpstr>
      <vt:lpstr>Solution: Pre-specify</vt:lpstr>
      <vt:lpstr>Failure to replicate</vt:lpstr>
      <vt:lpstr>Why we care</vt:lpstr>
      <vt:lpstr>Replication Resources</vt:lpstr>
      <vt:lpstr>Replication Standards</vt:lpstr>
      <vt:lpstr>Reproducibility</vt:lpstr>
      <vt:lpstr>Many Labs</vt:lpstr>
      <vt:lpstr>Some Solutions…</vt:lpstr>
      <vt:lpstr>What does this mean?</vt:lpstr>
      <vt:lpstr>In practice:</vt:lpstr>
      <vt:lpstr>BITSS Focus</vt:lpstr>
      <vt:lpstr>Raising Awareness</vt:lpstr>
      <vt:lpstr>Raising Awareness</vt:lpstr>
      <vt:lpstr>Identifying Strategies</vt:lpstr>
      <vt:lpstr>PowerPoint Presentation</vt:lpstr>
      <vt:lpstr>Sept 6th: Apply</vt:lpstr>
      <vt:lpstr>Sept 30th: Nominate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Toper</dc:creator>
  <cp:lastModifiedBy>Garret Christensen</cp:lastModifiedBy>
  <cp:revision>947</cp:revision>
  <dcterms:created xsi:type="dcterms:W3CDTF">2015-08-12T15:22:22Z</dcterms:created>
  <dcterms:modified xsi:type="dcterms:W3CDTF">2015-08-31T10:53:35Z</dcterms:modified>
</cp:coreProperties>
</file>

<file path=docProps/thumbnail.jpeg>
</file>